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slideLayouts/slideLayout46.xml" ContentType="application/vnd.openxmlformats-officedocument.presentationml.slideLayout+xml"/>
  <Override PartName="/ppt/theme/theme6.xml" ContentType="application/vnd.openxmlformats-officedocument.theme+xml"/>
  <Override PartName="/ppt/slideLayouts/slideLayout47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4035" r:id="rId2"/>
    <p:sldMasterId id="2147484023" r:id="rId3"/>
    <p:sldMasterId id="2147483651" r:id="rId4"/>
    <p:sldMasterId id="2147483715" r:id="rId5"/>
    <p:sldMasterId id="2147483801" r:id="rId6"/>
    <p:sldMasterId id="2147483908" r:id="rId7"/>
  </p:sldMasterIdLst>
  <p:notesMasterIdLst>
    <p:notesMasterId r:id="rId11"/>
  </p:notesMasterIdLst>
  <p:handoutMasterIdLst>
    <p:handoutMasterId r:id="rId12"/>
  </p:handoutMasterIdLst>
  <p:sldIdLst>
    <p:sldId id="649" r:id="rId8"/>
    <p:sldId id="645" r:id="rId9"/>
    <p:sldId id="644" r:id="rId10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430B"/>
    <a:srgbClr val="003399"/>
    <a:srgbClr val="800000"/>
    <a:srgbClr val="A50021"/>
    <a:srgbClr val="000000"/>
    <a:srgbClr val="CC0000"/>
    <a:srgbClr val="4343D1"/>
    <a:srgbClr val="FFFFFF"/>
    <a:srgbClr val="CC0066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DCAF9ED-07DC-4A11-8D7F-57B35C25682E}" styleName="Style moyen 1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A488322-F2BA-4B5B-9748-0D474271808F}" styleName="Style moyen 3 - Accentuation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Style moyen 4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8FD4443E-F989-4FC4-A0C8-D5A2AF1F390B}" styleName="Style foncé 1 - Accentuation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Style foncé 1 - Accentuation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Style foncé 2 - Accentuation 5/Accentuation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Style léger 2 - Accentuation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Style léger 2 - Accentuation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Style léger 2 - Accentuation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0E3FDE45-AF77-4B5C-9715-49D594BDF05E}" styleName="Style léger 1 - Accentuation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8D230F3-CF80-4859-8CE7-A43EE81993B5}" styleName="Style léger 1 - Accentuation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284" autoAdjust="0"/>
    <p:restoredTop sz="95503" autoAdjust="0"/>
  </p:normalViewPr>
  <p:slideViewPr>
    <p:cSldViewPr>
      <p:cViewPr varScale="1">
        <p:scale>
          <a:sx n="128" d="100"/>
          <a:sy n="128" d="100"/>
        </p:scale>
        <p:origin x="612" y="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550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38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07DEA34-C025-4EFF-8AC4-EC0ADAC88082}" type="datetimeFigureOut">
              <a:rPr lang="fr-FR"/>
              <a:pPr>
                <a:defRPr/>
              </a:pPr>
              <a:t>08/04/2025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5D1A410-7E1D-4709-AA7C-EF8A18753E5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563242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93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FCEEDCE-D0EF-4035-ABC6-0197EAD20ED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004610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altLang="fr-FR" smtClean="0"/>
              <a:t>Mise en place Etude ESPOIR</a:t>
            </a:r>
          </a:p>
        </p:txBody>
      </p:sp>
      <p:sp>
        <p:nvSpPr>
          <p:cNvPr id="83970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fr-FR" altLang="fr-FR" smtClean="0"/>
              <a:t>Paris, 8 Octobre 2002</a:t>
            </a:r>
          </a:p>
        </p:txBody>
      </p:sp>
      <p:sp>
        <p:nvSpPr>
          <p:cNvPr id="8397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EF2876-B7A1-42BC-A881-9A9048D7AC18}" type="slidenum">
              <a:rPr lang="fr-FR" altLang="fr-FR" smtClean="0"/>
              <a:pPr/>
              <a:t>1</a:t>
            </a:fld>
            <a:endParaRPr lang="fr-FR" altLang="fr-FR" smtClean="0"/>
          </a:p>
        </p:txBody>
      </p:sp>
      <p:sp>
        <p:nvSpPr>
          <p:cNvPr id="839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397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6907663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22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  <p:sp>
        <p:nvSpPr>
          <p:cNvPr id="81923" name="Espace réservé du numéro de diapositive 3"/>
          <p:cNvSpPr txBox="1">
            <a:spLocks noGrp="1"/>
          </p:cNvSpPr>
          <p:nvPr/>
        </p:nvSpPr>
        <p:spPr bwMode="auto">
          <a:xfrm>
            <a:off x="3884613" y="8688388"/>
            <a:ext cx="2973387" cy="4556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anchor="b"/>
          <a:lstStyle/>
          <a:p>
            <a:pPr algn="r"/>
            <a:fld id="{CAB0F452-E2FC-407B-BB9A-9CA4343F7BD9}" type="slidenum">
              <a:rPr lang="fr-FR" altLang="fr-FR" sz="1200">
                <a:latin typeface="Times"/>
              </a:rPr>
              <a:pPr algn="r"/>
              <a:t>2</a:t>
            </a:fld>
            <a:endParaRPr lang="fr-FR" altLang="fr-FR" sz="1200">
              <a:latin typeface="Times"/>
            </a:endParaRPr>
          </a:p>
        </p:txBody>
      </p:sp>
      <p:sp>
        <p:nvSpPr>
          <p:cNvPr id="2" name="Espace réservé de l'en-tête 1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58609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9874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  <p:sp>
        <p:nvSpPr>
          <p:cNvPr id="79875" name="Espace réservé du numéro de diapositive 3"/>
          <p:cNvSpPr txBox="1">
            <a:spLocks noGrp="1"/>
          </p:cNvSpPr>
          <p:nvPr/>
        </p:nvSpPr>
        <p:spPr bwMode="auto">
          <a:xfrm>
            <a:off x="3884613" y="8688388"/>
            <a:ext cx="2973387" cy="4556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anchor="b"/>
          <a:lstStyle/>
          <a:p>
            <a:pPr algn="r"/>
            <a:fld id="{FCC64305-A8EF-4E1C-8E2C-A92ECF24290D}" type="slidenum">
              <a:rPr lang="fr-FR" altLang="fr-FR" sz="1200">
                <a:latin typeface="Times"/>
              </a:rPr>
              <a:pPr algn="r"/>
              <a:t>3</a:t>
            </a:fld>
            <a:endParaRPr lang="fr-FR" altLang="fr-FR" sz="1200">
              <a:latin typeface="Times"/>
            </a:endParaRPr>
          </a:p>
        </p:txBody>
      </p:sp>
      <p:sp>
        <p:nvSpPr>
          <p:cNvPr id="2" name="Espace réservé de l'en-tête 1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15323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dirty="0" smtClean="0"/>
              <a:t>Cliquez pour modifier le style des sous-titres du masque</a:t>
            </a:r>
            <a:endParaRPr lang="fr-FR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A22638-D81D-4B9E-999A-C77A64B207E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1CDCBB-6A38-49B3-8C98-27D8B0CEBEC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15100" y="304800"/>
            <a:ext cx="1943100" cy="57912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676900" cy="57912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9BE97F-3623-406A-9524-59FF5ED72A5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re et diagram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4572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graphique 2"/>
          <p:cNvSpPr>
            <a:spLocks noGrp="1"/>
          </p:cNvSpPr>
          <p:nvPr>
            <p:ph type="chart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fr-FR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D4B321-5D09-46A0-998D-9E1695799DD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F676D8-F85D-4A18-8D64-98A9F38D23E0}" type="datetimeFigureOut">
              <a:rPr lang="fr-FR"/>
              <a:pPr>
                <a:defRPr/>
              </a:pPr>
              <a:t>08/04/2025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D9F99E-9A7D-46B2-A8C7-7072ED7FE43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A330A7-DEA2-463B-9618-698C808143A7}" type="datetimeFigureOut">
              <a:rPr lang="fr-FR"/>
              <a:pPr>
                <a:defRPr/>
              </a:pPr>
              <a:t>08/04/2025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0AD941-883F-4957-A506-97D23CB3C1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D2030C-68D9-40F0-8BC8-2D6542C7287A}" type="datetimeFigureOut">
              <a:rPr lang="fr-FR"/>
              <a:pPr>
                <a:defRPr/>
              </a:pPr>
              <a:t>08/04/2025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3BDD40-B190-4214-BC7A-07AB1DA3298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5BA017-505E-474C-B9D4-7D9519F4AC16}" type="datetimeFigureOut">
              <a:rPr lang="fr-FR"/>
              <a:pPr>
                <a:defRPr/>
              </a:pPr>
              <a:t>08/04/2025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14B5AD-B713-449E-B702-71B0A010876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E7A24-9CB3-4330-8B06-BAED4DB0E434}" type="datetimeFigureOut">
              <a:rPr lang="fr-FR"/>
              <a:pPr>
                <a:defRPr/>
              </a:pPr>
              <a:t>08/04/2025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75C8C-5005-432D-820C-BAE5E3A195D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63DAAA-3504-4A21-8E33-001C153678CD}" type="datetimeFigureOut">
              <a:rPr lang="fr-FR"/>
              <a:pPr>
                <a:defRPr/>
              </a:pPr>
              <a:t>08/04/2025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89FB8B-9F1C-40D5-B42D-C88938D713F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BT\Pictures\banniere_accueil_06041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025" y="6391275"/>
            <a:ext cx="806450" cy="407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3" descr="C:\Users\BT\Pictures\UM1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67175" y="6391275"/>
            <a:ext cx="792163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" name="Groupe 9"/>
          <p:cNvGrpSpPr>
            <a:grpSpLocks/>
          </p:cNvGrpSpPr>
          <p:nvPr userDrawn="1"/>
        </p:nvGrpSpPr>
        <p:grpSpPr bwMode="auto">
          <a:xfrm>
            <a:off x="7812088" y="6092825"/>
            <a:ext cx="935037" cy="569913"/>
            <a:chOff x="3872517" y="3444315"/>
            <a:chExt cx="1580552" cy="989372"/>
          </a:xfrm>
        </p:grpSpPr>
        <p:pic>
          <p:nvPicPr>
            <p:cNvPr id="5" name="Picture 10" descr="C:\Users\BT\Pictures\logoCHRU.gif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067947" y="3444315"/>
              <a:ext cx="1385122" cy="989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Rectangle 8"/>
            <p:cNvSpPr/>
            <p:nvPr/>
          </p:nvSpPr>
          <p:spPr>
            <a:xfrm>
              <a:off x="3872517" y="3444315"/>
              <a:ext cx="1486632" cy="316930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</p:grpSp>
      <p:sp>
        <p:nvSpPr>
          <p:cNvPr id="7" name="Espace réservé du pied de page 2"/>
          <p:cNvSpPr>
            <a:spLocks noGrp="1"/>
          </p:cNvSpPr>
          <p:nvPr>
            <p:ph type="ftr" sz="quarter" idx="10"/>
          </p:nvPr>
        </p:nvSpPr>
        <p:spPr>
          <a:xfrm>
            <a:off x="179388" y="6356350"/>
            <a:ext cx="86407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60F805-C3AC-4E7F-BA60-A7BD7B8DBC8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8008B1-38C8-450B-BBC0-FEB31B59E5B7}" type="datetimeFigureOut">
              <a:rPr lang="fr-FR"/>
              <a:pPr>
                <a:defRPr/>
              </a:pPr>
              <a:t>08/04/2025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7BE96A-47ED-497F-B662-808C0CA6CD7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E7F9F5-30F8-40FD-AB3B-82A4781CFF02}" type="datetimeFigureOut">
              <a:rPr lang="fr-FR"/>
              <a:pPr>
                <a:defRPr/>
              </a:pPr>
              <a:t>08/04/2025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AE919A-2105-460B-8039-90A24C04207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A28BB1-9D56-432D-8FEF-754E5943D0D1}" type="datetimeFigureOut">
              <a:rPr lang="fr-FR"/>
              <a:pPr>
                <a:defRPr/>
              </a:pPr>
              <a:t>08/04/2025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022EAB-112A-4BF0-8C05-7B1DB08FBB9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85BF07-ACCB-4EE4-8822-B3406B01EE38}" type="datetimeFigureOut">
              <a:rPr lang="fr-FR"/>
              <a:pPr>
                <a:defRPr/>
              </a:pPr>
              <a:t>08/04/2025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DF8FCE-0159-4A6F-99C4-EBD701F9C2F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D99517-5A08-4A37-AEBD-43C076938222}" type="datetimeFigureOut">
              <a:rPr lang="fr-FR"/>
              <a:pPr>
                <a:defRPr/>
              </a:pPr>
              <a:t>08/04/2025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9BB4DD-93E6-4BD7-AC13-4ECA61C613A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97E2CE-D56F-43AC-B283-747C42AEBEAB}" type="datetimeFigureOut">
              <a:rPr lang="fr-FR"/>
              <a:pPr>
                <a:defRPr/>
              </a:pPr>
              <a:t>08/04/2025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B89BCD-3E44-42B5-AEBB-6C0A99690BD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D9ECD-9E4F-4417-B971-9DA27DE3E41A}" type="datetimeFigureOut">
              <a:rPr lang="fr-FR"/>
              <a:pPr>
                <a:defRPr/>
              </a:pPr>
              <a:t>08/04/2025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F7CAC4-DE7F-4E5D-8B82-F82497B940A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D51407-1F7A-49D5-ABB0-6654911295AE}" type="datetimeFigureOut">
              <a:rPr lang="fr-FR"/>
              <a:pPr>
                <a:defRPr/>
              </a:pPr>
              <a:t>08/04/2025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197688-592A-4D7E-886F-9B3FB582F88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B9CF39-EE90-4C78-A305-F443A75C90CE}" type="datetimeFigureOut">
              <a:rPr lang="fr-FR"/>
              <a:pPr>
                <a:defRPr/>
              </a:pPr>
              <a:t>08/04/2025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DFBF69-155F-402D-8F05-F8F07E9F047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02B0E-5AD6-4FA8-9FA7-13281F7ED0FC}" type="datetimeFigureOut">
              <a:rPr lang="fr-FR"/>
              <a:pPr>
                <a:defRPr/>
              </a:pPr>
              <a:t>08/04/2025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3C247E-C62E-4EAA-9955-DFF4BAD10CB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959BF-AACD-4144-AE2C-1A9EC7BADCF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B6F05D-E594-457E-80BE-874A49C68CB1}" type="datetimeFigureOut">
              <a:rPr lang="fr-FR"/>
              <a:pPr>
                <a:defRPr/>
              </a:pPr>
              <a:t>08/04/2025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E4C688-A9BB-46A7-BB05-A9E4593165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381637-A163-46B9-91E7-7858C31E79A1}" type="datetimeFigureOut">
              <a:rPr lang="fr-FR"/>
              <a:pPr>
                <a:defRPr/>
              </a:pPr>
              <a:t>08/04/2025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5F704A-2804-4017-9E1D-4B7A35E58F3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91CD5-2328-456F-B367-C1165E6948C7}" type="datetimeFigureOut">
              <a:rPr lang="fr-FR"/>
              <a:pPr>
                <a:defRPr/>
              </a:pPr>
              <a:t>08/04/2025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E1D033-54EF-4F29-A6F5-A4F107340BB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A52869-1B45-49D7-B08D-3BC7B7B07657}" type="datetimeFigureOut">
              <a:rPr lang="fr-FR"/>
              <a:pPr>
                <a:defRPr/>
              </a:pPr>
              <a:t>08/04/2025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38CA4C-50DB-41FA-BAB6-411AA19CD3F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5A725F-92AF-431D-AE7C-5BF4EEFA5BEF}" type="datetimeFigureOut">
              <a:rPr lang="fr-FR"/>
              <a:pPr>
                <a:defRPr/>
              </a:pPr>
              <a:t>08/04/2025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0B0391-5BF6-46E2-B093-64E3BF96CA7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ransition>
    <p:random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ransition>
    <p:random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ransition>
    <p:random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74688" y="1863725"/>
            <a:ext cx="40243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851400" y="1863725"/>
            <a:ext cx="40259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ransition>
    <p:random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68F709-7EDD-4221-849B-D720456F40A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  <p:transition>
    <p:random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random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ransition>
    <p:random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ransition>
    <p:random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ransition>
    <p:random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27838" y="511175"/>
            <a:ext cx="2049462" cy="546735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74688" y="511175"/>
            <a:ext cx="6000750" cy="546735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ransition>
    <p:random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60E859-3E38-4D75-9611-FBCEC0D829C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CFD317-EE32-445D-9939-16BB32E9BBE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8A4E64-7C70-4155-B0E3-1C1CFB4D5CE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98374D-883F-4C7E-AEA3-2CE3F46AD0F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EDFA92-8F13-486B-B2A6-C844E181E7A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0119E6-DEF0-4391-9A92-1528350F246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2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4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4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de-DE" smtClean="0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451C948-6132-4F12-9CBD-D7C7086BAC3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1" r:id="rId1"/>
    <p:sldLayoutId id="2147484050" r:id="rId2"/>
    <p:sldLayoutId id="2147484049" r:id="rId3"/>
    <p:sldLayoutId id="2147484048" r:id="rId4"/>
    <p:sldLayoutId id="2147484047" r:id="rId5"/>
    <p:sldLayoutId id="2147484046" r:id="rId6"/>
    <p:sldLayoutId id="2147484045" r:id="rId7"/>
    <p:sldLayoutId id="2147484044" r:id="rId8"/>
    <p:sldLayoutId id="2147484043" r:id="rId9"/>
    <p:sldLayoutId id="2147484042" r:id="rId10"/>
    <p:sldLayoutId id="2147484041" r:id="rId11"/>
    <p:sldLayoutId id="2147484040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4339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FD96F37-48A3-44A4-BB37-E2BE1D3C986B}" type="datetimeFigureOut">
              <a:rPr lang="fr-FR"/>
              <a:pPr>
                <a:defRPr/>
              </a:pPr>
              <a:t>08/04/2025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161A4D7-A53B-4B47-8E85-DAD16BA1D11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1" r:id="rId1"/>
    <p:sldLayoutId id="2147484060" r:id="rId2"/>
    <p:sldLayoutId id="2147484059" r:id="rId3"/>
    <p:sldLayoutId id="2147484058" r:id="rId4"/>
    <p:sldLayoutId id="2147484057" r:id="rId5"/>
    <p:sldLayoutId id="2147484056" r:id="rId6"/>
    <p:sldLayoutId id="2147484086" r:id="rId7"/>
    <p:sldLayoutId id="2147484055" r:id="rId8"/>
    <p:sldLayoutId id="2147484054" r:id="rId9"/>
    <p:sldLayoutId id="2147484053" r:id="rId10"/>
    <p:sldLayoutId id="214748405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266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E146BC9-7024-4577-9C6E-4C64A89A4893}" type="datetimeFigureOut">
              <a:rPr lang="fr-FR"/>
              <a:pPr>
                <a:defRPr/>
              </a:pPr>
              <a:t>08/04/2025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0825" y="6356350"/>
            <a:ext cx="8713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646873E-63D0-4CBF-B7D9-65C4BD82051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pic>
        <p:nvPicPr>
          <p:cNvPr id="26631" name="Picture 2" descr="C:\Users\BT\Pictures\banniere_accueil_060411.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79388" y="6381750"/>
            <a:ext cx="900112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2" name="Picture 3" descr="C:\Users\BT\Pictures\UM1.jpg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976688" y="6381750"/>
            <a:ext cx="8826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6633" name="Groupe 9"/>
          <p:cNvGrpSpPr>
            <a:grpSpLocks/>
          </p:cNvGrpSpPr>
          <p:nvPr userDrawn="1"/>
        </p:nvGrpSpPr>
        <p:grpSpPr bwMode="auto">
          <a:xfrm>
            <a:off x="7900988" y="6237288"/>
            <a:ext cx="919162" cy="549275"/>
            <a:chOff x="3872517" y="3444315"/>
            <a:chExt cx="1580552" cy="989372"/>
          </a:xfrm>
        </p:grpSpPr>
        <p:pic>
          <p:nvPicPr>
            <p:cNvPr id="26634" name="Picture 10" descr="C:\Users\BT\Pictures\logoCHRU.gif"/>
            <p:cNvPicPr>
              <a:picLocks noChangeAspect="1" noChangeArrowheads="1"/>
            </p:cNvPicPr>
            <p:nvPr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4067947" y="3444315"/>
              <a:ext cx="1385122" cy="989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" name="Rectangle 10"/>
            <p:cNvSpPr/>
            <p:nvPr/>
          </p:nvSpPr>
          <p:spPr>
            <a:xfrm>
              <a:off x="3872517" y="3444315"/>
              <a:ext cx="1487739" cy="317399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72" r:id="rId1"/>
    <p:sldLayoutId id="2147484071" r:id="rId2"/>
    <p:sldLayoutId id="2147484070" r:id="rId3"/>
    <p:sldLayoutId id="2147484069" r:id="rId4"/>
    <p:sldLayoutId id="2147484068" r:id="rId5"/>
    <p:sldLayoutId id="2147484067" r:id="rId6"/>
    <p:sldLayoutId id="2147484066" r:id="rId7"/>
    <p:sldLayoutId id="2147484065" r:id="rId8"/>
    <p:sldLayoutId id="2147484064" r:id="rId9"/>
    <p:sldLayoutId id="2147484063" r:id="rId10"/>
    <p:sldLayoutId id="21474840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30663" y="511175"/>
            <a:ext cx="1068387" cy="44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3600" tIns="3600" rIns="3600" bIns="360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sv-SE" smtClean="0"/>
              <a:t>Titre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74688" y="1863725"/>
            <a:ext cx="8202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 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3" r:id="rId1"/>
    <p:sldLayoutId id="2147484082" r:id="rId2"/>
    <p:sldLayoutId id="2147484081" r:id="rId3"/>
    <p:sldLayoutId id="2147484080" r:id="rId4"/>
    <p:sldLayoutId id="2147484079" r:id="rId5"/>
    <p:sldLayoutId id="2147484078" r:id="rId6"/>
    <p:sldLayoutId id="2147484077" r:id="rId7"/>
    <p:sldLayoutId id="2147484076" r:id="rId8"/>
    <p:sldLayoutId id="2147484075" r:id="rId9"/>
    <p:sldLayoutId id="2147484074" r:id="rId10"/>
    <p:sldLayoutId id="2147484073" r:id="rId11"/>
  </p:sldLayoutIdLst>
  <p:transition>
    <p:random/>
  </p:transition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A50021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A50021"/>
          </a:solidFill>
          <a:latin typeface="Arial Black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A50021"/>
          </a:solidFill>
          <a:latin typeface="Arial Black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A50021"/>
          </a:solidFill>
          <a:latin typeface="Arial Black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A50021"/>
          </a:solidFill>
          <a:latin typeface="Arial Black" pitchFamily="34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A50021"/>
          </a:solidFill>
          <a:latin typeface="Arial Black" pitchFamily="34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A50021"/>
          </a:solidFill>
          <a:latin typeface="Arial Black" pitchFamily="34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A50021"/>
          </a:solidFill>
          <a:latin typeface="Arial Black" pitchFamily="34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A50021"/>
          </a:solidFill>
          <a:latin typeface="Arial Black" pitchFamily="34" charset="0"/>
        </a:defRPr>
      </a:lvl9pPr>
    </p:titleStyle>
    <p:bodyStyle>
      <a:lvl1pPr marL="263525" indent="-263525" algn="l" rtl="0" eaLnBrk="0" fontAlgn="base" hangingPunct="0">
        <a:spcBef>
          <a:spcPct val="0"/>
        </a:spcBef>
        <a:spcAft>
          <a:spcPct val="25000"/>
        </a:spcAft>
        <a:buClr>
          <a:schemeClr val="accent1"/>
        </a:buClr>
        <a:buFont typeface="Wingdings 2" pitchFamily="18" charset="2"/>
        <a:buChar char=""/>
        <a:defRPr sz="2400" b="1">
          <a:solidFill>
            <a:srgbClr val="000066"/>
          </a:solidFill>
          <a:latin typeface="+mn-lt"/>
          <a:ea typeface="+mn-ea"/>
          <a:cs typeface="+mn-cs"/>
        </a:defRPr>
      </a:lvl1pPr>
      <a:lvl2pPr marL="766763" indent="-228600" algn="l" rtl="0" eaLnBrk="0" fontAlgn="base" hangingPunct="0">
        <a:spcBef>
          <a:spcPct val="0"/>
        </a:spcBef>
        <a:spcAft>
          <a:spcPct val="25000"/>
        </a:spcAft>
        <a:buClr>
          <a:schemeClr val="accent1"/>
        </a:buClr>
        <a:buFont typeface="Arial" charset="0"/>
        <a:buChar char="–"/>
        <a:defRPr sz="2200">
          <a:solidFill>
            <a:srgbClr val="000099"/>
          </a:solidFill>
          <a:latin typeface="+mn-lt"/>
        </a:defRPr>
      </a:lvl2pPr>
      <a:lvl3pPr marL="1174750" indent="-228600" algn="l" rtl="0" eaLnBrk="0" fontAlgn="base" hangingPunct="0">
        <a:spcBef>
          <a:spcPct val="0"/>
        </a:spcBef>
        <a:spcAft>
          <a:spcPct val="25000"/>
        </a:spcAft>
        <a:buClr>
          <a:schemeClr val="accent1"/>
        </a:buClr>
        <a:buFont typeface="Wingdings 2" pitchFamily="18" charset="2"/>
        <a:buChar char=""/>
        <a:defRPr sz="2200">
          <a:solidFill>
            <a:srgbClr val="000099"/>
          </a:solidFill>
          <a:latin typeface="+mn-lt"/>
        </a:defRPr>
      </a:lvl3pPr>
      <a:lvl4pPr marL="1646238" indent="-274638" algn="l" rtl="0" eaLnBrk="0" fontAlgn="base" hangingPunct="0">
        <a:spcBef>
          <a:spcPct val="0"/>
        </a:spcBef>
        <a:spcAft>
          <a:spcPct val="25000"/>
        </a:spcAft>
        <a:buClr>
          <a:schemeClr val="accent1"/>
        </a:buClr>
        <a:buFont typeface="Arial" charset="0"/>
        <a:buChar char="–"/>
        <a:defRPr sz="2200">
          <a:solidFill>
            <a:srgbClr val="000099"/>
          </a:solidFill>
          <a:latin typeface="+mn-lt"/>
        </a:defRPr>
      </a:lvl4pPr>
      <a:lvl5pPr marL="2000250" indent="-171450" algn="l" rtl="0" eaLnBrk="0" fontAlgn="base" hangingPunct="0">
        <a:spcBef>
          <a:spcPct val="0"/>
        </a:spcBef>
        <a:spcAft>
          <a:spcPct val="25000"/>
        </a:spcAft>
        <a:buClr>
          <a:schemeClr val="accent1"/>
        </a:buClr>
        <a:buFont typeface="Wingdings 2" pitchFamily="18" charset="2"/>
        <a:buChar char=""/>
        <a:defRPr sz="2200">
          <a:solidFill>
            <a:srgbClr val="000099"/>
          </a:solidFill>
          <a:latin typeface="+mn-lt"/>
        </a:defRPr>
      </a:lvl5pPr>
      <a:lvl6pPr marL="2457450" indent="-171450" algn="l" rtl="0" eaLnBrk="0" fontAlgn="base" hangingPunct="0">
        <a:spcBef>
          <a:spcPct val="0"/>
        </a:spcBef>
        <a:spcAft>
          <a:spcPct val="25000"/>
        </a:spcAft>
        <a:buClr>
          <a:schemeClr val="accent1"/>
        </a:buClr>
        <a:buFont typeface="Wingdings 2" pitchFamily="18" charset="2"/>
        <a:buChar char=""/>
        <a:defRPr sz="2200">
          <a:solidFill>
            <a:srgbClr val="000099"/>
          </a:solidFill>
          <a:latin typeface="+mn-lt"/>
        </a:defRPr>
      </a:lvl6pPr>
      <a:lvl7pPr marL="2914650" indent="-171450" algn="l" rtl="0" eaLnBrk="0" fontAlgn="base" hangingPunct="0">
        <a:spcBef>
          <a:spcPct val="0"/>
        </a:spcBef>
        <a:spcAft>
          <a:spcPct val="25000"/>
        </a:spcAft>
        <a:buClr>
          <a:schemeClr val="accent1"/>
        </a:buClr>
        <a:buFont typeface="Wingdings 2" pitchFamily="18" charset="2"/>
        <a:buChar char=""/>
        <a:defRPr sz="2200">
          <a:solidFill>
            <a:srgbClr val="000099"/>
          </a:solidFill>
          <a:latin typeface="+mn-lt"/>
        </a:defRPr>
      </a:lvl7pPr>
      <a:lvl8pPr marL="3371850" indent="-171450" algn="l" rtl="0" eaLnBrk="0" fontAlgn="base" hangingPunct="0">
        <a:spcBef>
          <a:spcPct val="0"/>
        </a:spcBef>
        <a:spcAft>
          <a:spcPct val="25000"/>
        </a:spcAft>
        <a:buClr>
          <a:schemeClr val="accent1"/>
        </a:buClr>
        <a:buFont typeface="Wingdings 2" pitchFamily="18" charset="2"/>
        <a:buChar char=""/>
        <a:defRPr sz="2200">
          <a:solidFill>
            <a:srgbClr val="000099"/>
          </a:solidFill>
          <a:latin typeface="+mn-lt"/>
        </a:defRPr>
      </a:lvl8pPr>
      <a:lvl9pPr marL="3829050" indent="-171450" algn="l" rtl="0" eaLnBrk="0" fontAlgn="base" hangingPunct="0">
        <a:spcBef>
          <a:spcPct val="0"/>
        </a:spcBef>
        <a:spcAft>
          <a:spcPct val="25000"/>
        </a:spcAft>
        <a:buClr>
          <a:schemeClr val="accent1"/>
        </a:buClr>
        <a:buFont typeface="Wingdings 2" pitchFamily="18" charset="2"/>
        <a:buChar char=""/>
        <a:defRPr sz="2200">
          <a:solidFill>
            <a:srgbClr val="000099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4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30663" y="511175"/>
            <a:ext cx="1068387" cy="44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3600" tIns="3600" rIns="3600" bIns="360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sv-SE" smtClean="0"/>
              <a:t>Titre</a:t>
            </a:r>
          </a:p>
        </p:txBody>
      </p:sp>
      <p:sp>
        <p:nvSpPr>
          <p:cNvPr id="7444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74688" y="1863725"/>
            <a:ext cx="8202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 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ransition>
    <p:random/>
  </p:transition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A50021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A50021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A50021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A50021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A50021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FFCC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FFCC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FFCC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FFCC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263525" indent="-263525" algn="l" rtl="0" eaLnBrk="0" fontAlgn="base" hangingPunct="0">
        <a:spcBef>
          <a:spcPct val="0"/>
        </a:spcBef>
        <a:spcAft>
          <a:spcPct val="25000"/>
        </a:spcAft>
        <a:buClr>
          <a:schemeClr val="accent1"/>
        </a:buClr>
        <a:buFont typeface="Wingdings 2" pitchFamily="18" charset="2"/>
        <a:buChar char=""/>
        <a:defRPr sz="2400" b="1">
          <a:solidFill>
            <a:srgbClr val="000066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66763" indent="-228600" algn="l" rtl="0" eaLnBrk="0" fontAlgn="base" hangingPunct="0">
        <a:spcBef>
          <a:spcPct val="0"/>
        </a:spcBef>
        <a:spcAft>
          <a:spcPct val="25000"/>
        </a:spcAft>
        <a:buClr>
          <a:schemeClr val="accent1"/>
        </a:buClr>
        <a:buFont typeface="Arial" charset="0"/>
        <a:buChar char="–"/>
        <a:defRPr sz="2200">
          <a:solidFill>
            <a:srgbClr val="000099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74750" indent="-228600" algn="l" rtl="0" eaLnBrk="0" fontAlgn="base" hangingPunct="0">
        <a:spcBef>
          <a:spcPct val="0"/>
        </a:spcBef>
        <a:spcAft>
          <a:spcPct val="25000"/>
        </a:spcAft>
        <a:buClr>
          <a:schemeClr val="accent1"/>
        </a:buClr>
        <a:buFont typeface="Wingdings 2" pitchFamily="18" charset="2"/>
        <a:buChar char=""/>
        <a:defRPr sz="2200">
          <a:solidFill>
            <a:srgbClr val="000099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46238" indent="-274638" algn="l" rtl="0" eaLnBrk="0" fontAlgn="base" hangingPunct="0">
        <a:spcBef>
          <a:spcPct val="0"/>
        </a:spcBef>
        <a:spcAft>
          <a:spcPct val="25000"/>
        </a:spcAft>
        <a:buClr>
          <a:schemeClr val="accent1"/>
        </a:buClr>
        <a:buFont typeface="Arial" charset="0"/>
        <a:buChar char="–"/>
        <a:defRPr sz="2200">
          <a:solidFill>
            <a:srgbClr val="000099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00250" indent="-171450" algn="l" rtl="0" eaLnBrk="0" fontAlgn="base" hangingPunct="0">
        <a:spcBef>
          <a:spcPct val="0"/>
        </a:spcBef>
        <a:spcAft>
          <a:spcPct val="25000"/>
        </a:spcAft>
        <a:buClr>
          <a:schemeClr val="accent1"/>
        </a:buClr>
        <a:buFont typeface="Wingdings 2" pitchFamily="18" charset="2"/>
        <a:buChar char=""/>
        <a:defRPr sz="2200">
          <a:solidFill>
            <a:srgbClr val="000099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457450" indent="-171450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FFCC00"/>
        </a:buClr>
        <a:buFont typeface="Symbol" pitchFamily="18" charset="2"/>
        <a:buChar char="·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14650" indent="-171450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FFCC00"/>
        </a:buClr>
        <a:buFont typeface="Symbol" pitchFamily="18" charset="2"/>
        <a:buChar char="·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371850" indent="-171450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FFCC00"/>
        </a:buClr>
        <a:buFont typeface="Symbol" pitchFamily="18" charset="2"/>
        <a:buChar char="·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29050" indent="-171450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rgbClr val="FFCC00"/>
        </a:buClr>
        <a:buFont typeface="Symbol" pitchFamily="18" charset="2"/>
        <a:buChar char="·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73038"/>
            <a:ext cx="8534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22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7800"/>
            <a:ext cx="78486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  <a:p>
            <a:pPr lvl="1"/>
            <a:endParaRPr lang="en-US" smtClean="0"/>
          </a:p>
          <a:p>
            <a:pPr lvl="2"/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4" r:id="rId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l" rtl="0" fontAlgn="base">
        <a:lnSpc>
          <a:spcPct val="95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l" rtl="0" fontAlgn="base">
        <a:lnSpc>
          <a:spcPct val="95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l" rtl="0" fontAlgn="base">
        <a:lnSpc>
          <a:spcPct val="95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l" rtl="0" fontAlgn="base">
        <a:lnSpc>
          <a:spcPct val="95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347663" indent="-347663" algn="l" rtl="0" eaLnBrk="0" fontAlgn="base" hangingPunct="0">
        <a:spcBef>
          <a:spcPts val="1400"/>
        </a:spcBef>
        <a:spcAft>
          <a:spcPct val="0"/>
        </a:spcAft>
        <a:buClr>
          <a:srgbClr val="D12945"/>
        </a:buClr>
        <a:buSzPct val="85000"/>
        <a:buFont typeface="Wingdings" pitchFamily="2" charset="2"/>
        <a:buChar char="l"/>
        <a:defRPr sz="28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77813" algn="l" rtl="0" eaLnBrk="0" fontAlgn="base" hangingPunct="0">
        <a:spcBef>
          <a:spcPts val="400"/>
        </a:spcBef>
        <a:spcAft>
          <a:spcPct val="0"/>
        </a:spcAft>
        <a:buClr>
          <a:srgbClr val="E1F200"/>
        </a:buClr>
        <a:buFont typeface="Arial" charset="0"/>
        <a:buChar char="–"/>
        <a:defRPr sz="2400">
          <a:solidFill>
            <a:schemeClr val="bg1"/>
          </a:solidFill>
          <a:latin typeface="+mn-lt"/>
          <a:cs typeface="+mn-cs"/>
        </a:defRPr>
      </a:lvl2pPr>
      <a:lvl3pPr marL="1203325" indent="-290513" algn="l" rtl="0" eaLnBrk="0" fontAlgn="base" hangingPunct="0">
        <a:spcBef>
          <a:spcPts val="400"/>
        </a:spcBef>
        <a:spcAft>
          <a:spcPct val="0"/>
        </a:spcAft>
        <a:buClr>
          <a:srgbClr val="97DAFF"/>
        </a:buClr>
        <a:buFont typeface="Symbol" pitchFamily="18" charset="2"/>
        <a:buChar char="·"/>
        <a:defRPr sz="2400">
          <a:solidFill>
            <a:schemeClr val="bg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ts val="400"/>
        </a:spcBef>
        <a:spcAft>
          <a:spcPct val="0"/>
        </a:spcAft>
        <a:buClr>
          <a:srgbClr val="981E32"/>
        </a:buClr>
        <a:buFont typeface="Symbol" pitchFamily="18" charset="2"/>
        <a:buChar char="·"/>
        <a:defRPr sz="1600">
          <a:solidFill>
            <a:srgbClr val="002A42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15000"/>
        </a:spcBef>
        <a:spcAft>
          <a:spcPct val="15000"/>
        </a:spcAft>
        <a:buClr>
          <a:srgbClr val="981E32"/>
        </a:buClr>
        <a:buFont typeface="Symbol" pitchFamily="18" charset="2"/>
        <a:buChar char="·"/>
        <a:defRPr sz="1600">
          <a:solidFill>
            <a:srgbClr val="002A42"/>
          </a:solidFill>
          <a:latin typeface="+mn-lt"/>
          <a:cs typeface="+mn-cs"/>
        </a:defRPr>
      </a:lvl5pPr>
      <a:lvl6pPr marL="2514600" indent="-228600" algn="l" rtl="0" fontAlgn="base">
        <a:spcBef>
          <a:spcPct val="15000"/>
        </a:spcBef>
        <a:spcAft>
          <a:spcPct val="15000"/>
        </a:spcAft>
        <a:buClr>
          <a:srgbClr val="981E32"/>
        </a:buClr>
        <a:buFont typeface="Symbol" pitchFamily="18" charset="2"/>
        <a:buChar char="·"/>
        <a:defRPr sz="1600">
          <a:solidFill>
            <a:srgbClr val="002A42"/>
          </a:solidFill>
          <a:latin typeface="+mn-lt"/>
          <a:cs typeface="+mn-cs"/>
        </a:defRPr>
      </a:lvl6pPr>
      <a:lvl7pPr marL="2971800" indent="-228600" algn="l" rtl="0" fontAlgn="base">
        <a:spcBef>
          <a:spcPct val="15000"/>
        </a:spcBef>
        <a:spcAft>
          <a:spcPct val="15000"/>
        </a:spcAft>
        <a:buClr>
          <a:srgbClr val="981E32"/>
        </a:buClr>
        <a:buFont typeface="Symbol" pitchFamily="18" charset="2"/>
        <a:buChar char="·"/>
        <a:defRPr sz="1600">
          <a:solidFill>
            <a:srgbClr val="002A42"/>
          </a:solidFill>
          <a:latin typeface="+mn-lt"/>
          <a:cs typeface="+mn-cs"/>
        </a:defRPr>
      </a:lvl7pPr>
      <a:lvl8pPr marL="3429000" indent="-228600" algn="l" rtl="0" fontAlgn="base">
        <a:spcBef>
          <a:spcPct val="15000"/>
        </a:spcBef>
        <a:spcAft>
          <a:spcPct val="15000"/>
        </a:spcAft>
        <a:buClr>
          <a:srgbClr val="981E32"/>
        </a:buClr>
        <a:buFont typeface="Symbol" pitchFamily="18" charset="2"/>
        <a:buChar char="·"/>
        <a:defRPr sz="1600">
          <a:solidFill>
            <a:srgbClr val="002A42"/>
          </a:solidFill>
          <a:latin typeface="+mn-lt"/>
          <a:cs typeface="+mn-cs"/>
        </a:defRPr>
      </a:lvl8pPr>
      <a:lvl9pPr marL="3886200" indent="-228600" algn="l" rtl="0" fontAlgn="base">
        <a:spcBef>
          <a:spcPct val="15000"/>
        </a:spcBef>
        <a:spcAft>
          <a:spcPct val="15000"/>
        </a:spcAft>
        <a:buClr>
          <a:srgbClr val="981E32"/>
        </a:buClr>
        <a:buFont typeface="Symbol" pitchFamily="18" charset="2"/>
        <a:buChar char="·"/>
        <a:defRPr sz="1600">
          <a:solidFill>
            <a:srgbClr val="002A42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Picture 13"/>
          <p:cNvPicPr>
            <a:picLocks noChangeAspect="1" noChangeArrowheads="1"/>
          </p:cNvPicPr>
          <p:nvPr userDrawn="1"/>
        </p:nvPicPr>
        <p:blipFill>
          <a:blip r:embed="rId3" cstate="print"/>
          <a:srcRect b="4678"/>
          <a:stretch>
            <a:fillRect/>
          </a:stretch>
        </p:blipFill>
        <p:spPr bwMode="auto">
          <a:xfrm>
            <a:off x="0" y="0"/>
            <a:ext cx="1760538" cy="77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Line 18"/>
          <p:cNvSpPr>
            <a:spLocks noChangeShapeType="1"/>
          </p:cNvSpPr>
          <p:nvPr userDrawn="1"/>
        </p:nvSpPr>
        <p:spPr bwMode="auto">
          <a:xfrm>
            <a:off x="15875" y="774700"/>
            <a:ext cx="8639175" cy="0"/>
          </a:xfrm>
          <a:prstGeom prst="line">
            <a:avLst/>
          </a:prstGeom>
          <a:noFill/>
          <a:ln w="38100" cap="sq">
            <a:solidFill>
              <a:srgbClr val="FF33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172" name="Line 14"/>
          <p:cNvSpPr>
            <a:spLocks noChangeShapeType="1"/>
          </p:cNvSpPr>
          <p:nvPr userDrawn="1"/>
        </p:nvSpPr>
        <p:spPr bwMode="auto">
          <a:xfrm>
            <a:off x="15875" y="758825"/>
            <a:ext cx="8639175" cy="0"/>
          </a:xfrm>
          <a:prstGeom prst="line">
            <a:avLst/>
          </a:prstGeom>
          <a:noFill/>
          <a:ln w="38100" cap="sq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4277" name="Rectangle 16"/>
          <p:cNvSpPr>
            <a:spLocks noGrp="1" noChangeArrowheads="1"/>
          </p:cNvSpPr>
          <p:nvPr>
            <p:ph type="title"/>
          </p:nvPr>
        </p:nvSpPr>
        <p:spPr bwMode="auto">
          <a:xfrm>
            <a:off x="1746250" y="0"/>
            <a:ext cx="7397750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54278" name="Rectangle 17"/>
          <p:cNvSpPr>
            <a:spLocks noGrp="1" noChangeArrowheads="1"/>
          </p:cNvSpPr>
          <p:nvPr>
            <p:ph type="body" idx="1"/>
          </p:nvPr>
        </p:nvSpPr>
        <p:spPr bwMode="auto">
          <a:xfrm>
            <a:off x="315913" y="1122363"/>
            <a:ext cx="8488362" cy="525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7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000" b="1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000" b="1">
          <a:solidFill>
            <a:srgbClr val="000099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000" b="1">
          <a:solidFill>
            <a:srgbClr val="000099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000" b="1">
          <a:solidFill>
            <a:srgbClr val="000099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000" b="1">
          <a:solidFill>
            <a:srgbClr val="000099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3000" b="1">
          <a:solidFill>
            <a:srgbClr val="000099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3000" b="1">
          <a:solidFill>
            <a:srgbClr val="000099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3000" b="1">
          <a:solidFill>
            <a:srgbClr val="000099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3000" b="1">
          <a:solidFill>
            <a:srgbClr val="000099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■"/>
        <a:defRPr kumimoji="1"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●"/>
        <a:defRPr kumimoji="1" sz="24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▪"/>
        <a:defRPr kumimoji="1"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•"/>
        <a:defRPr kumimoji="1" sz="20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•"/>
        <a:defRPr kumimoji="1" sz="2000" b="1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•"/>
        <a:defRPr kumimoji="1" sz="2000" b="1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•"/>
        <a:defRPr kumimoji="1" sz="2000" b="1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•"/>
        <a:defRPr kumimoji="1" sz="2000" b="1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•"/>
        <a:defRPr kumimoji="1" sz="2000" b="1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18" Type="http://schemas.openxmlformats.org/officeDocument/2006/relationships/image" Target="../media/image22.png"/><Relationship Id="rId3" Type="http://schemas.openxmlformats.org/officeDocument/2006/relationships/image" Target="../media/image8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17" Type="http://schemas.openxmlformats.org/officeDocument/2006/relationships/image" Target="../media/image21.pn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20.png"/><Relationship Id="rId1" Type="http://schemas.openxmlformats.org/officeDocument/2006/relationships/slideLayout" Target="../slideLayouts/slideLayout47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5.png"/><Relationship Id="rId15" Type="http://schemas.openxmlformats.org/officeDocument/2006/relationships/image" Target="../media/image19.png"/><Relationship Id="rId10" Type="http://schemas.openxmlformats.org/officeDocument/2006/relationships/image" Target="../media/image14.png"/><Relationship Id="rId4" Type="http://schemas.openxmlformats.org/officeDocument/2006/relationships/image" Target="../media/image9.jpeg"/><Relationship Id="rId9" Type="http://schemas.openxmlformats.org/officeDocument/2006/relationships/image" Target="../media/image13.png"/><Relationship Id="rId1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5" name="Text Box 7"/>
          <p:cNvSpPr txBox="1">
            <a:spLocks noChangeArrowheads="1"/>
          </p:cNvSpPr>
          <p:nvPr/>
        </p:nvSpPr>
        <p:spPr bwMode="auto">
          <a:xfrm>
            <a:off x="107504" y="549262"/>
            <a:ext cx="8878887" cy="8302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F543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Study &amp; follow-up of undifferentiated early arthritis</a:t>
            </a:r>
          </a:p>
          <a:p>
            <a:pPr algn="ctr">
              <a:defRPr/>
            </a:pPr>
            <a:r>
              <a:rPr lang="en-US" dirty="0">
                <a:solidFill>
                  <a:srgbClr val="F543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A </a:t>
            </a:r>
            <a:r>
              <a:rPr lang="en-US" dirty="0" err="1">
                <a:solidFill>
                  <a:srgbClr val="F543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french</a:t>
            </a:r>
            <a:r>
              <a:rPr lang="en-US" dirty="0">
                <a:solidFill>
                  <a:srgbClr val="F5430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 multicenter cohort</a:t>
            </a:r>
          </a:p>
        </p:txBody>
      </p:sp>
      <p:pic>
        <p:nvPicPr>
          <p:cNvPr id="7" name="Image 6" descr="ESPOIRlogo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733" y="2276872"/>
            <a:ext cx="4414428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71800" y="5799758"/>
            <a:ext cx="1311346" cy="821447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16016" y="5794836"/>
            <a:ext cx="1799527" cy="82636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Text Box 3"/>
          <p:cNvSpPr txBox="1">
            <a:spLocks noChangeArrowheads="1"/>
          </p:cNvSpPr>
          <p:nvPr/>
        </p:nvSpPr>
        <p:spPr bwMode="auto">
          <a:xfrm>
            <a:off x="293688" y="1054100"/>
            <a:ext cx="4311650" cy="5410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>
              <a:lnSpc>
                <a:spcPct val="120000"/>
              </a:lnSpc>
            </a:pPr>
            <a:r>
              <a:rPr lang="en-US" altLang="fr-FR" sz="1600" b="1" dirty="0">
                <a:solidFill>
                  <a:srgbClr val="F5430B"/>
                </a:solidFill>
                <a:latin typeface="Verdana" pitchFamily="34" charset="0"/>
              </a:rPr>
              <a:t>Steering committee</a:t>
            </a:r>
          </a:p>
          <a:p>
            <a:pPr marL="457200" indent="-457200" algn="ctr">
              <a:lnSpc>
                <a:spcPct val="120000"/>
              </a:lnSpc>
            </a:pPr>
            <a:r>
              <a:rPr lang="en-US" altLang="fr-FR" sz="1000" b="1" dirty="0">
                <a:solidFill>
                  <a:srgbClr val="003399"/>
                </a:solidFill>
                <a:latin typeface="Verdana" pitchFamily="34" charset="0"/>
              </a:rPr>
              <a:t>A</a:t>
            </a:r>
            <a:r>
              <a:rPr lang="en-US" altLang="fr-FR" sz="1000" b="1" dirty="0" smtClean="0">
                <a:solidFill>
                  <a:srgbClr val="003399"/>
                </a:solidFill>
                <a:latin typeface="Verdana" pitchFamily="34" charset="0"/>
              </a:rPr>
              <a:t>. CANTAGREL</a:t>
            </a:r>
            <a:r>
              <a:rPr lang="en-US" altLang="fr-FR" sz="1000" b="1" dirty="0">
                <a:solidFill>
                  <a:srgbClr val="003399"/>
                </a:solidFill>
                <a:latin typeface="Verdana" pitchFamily="34" charset="0"/>
              </a:rPr>
              <a:t>, Toulouse</a:t>
            </a:r>
          </a:p>
          <a:p>
            <a:pPr marL="457200" indent="-457200" algn="ctr">
              <a:lnSpc>
                <a:spcPct val="120000"/>
              </a:lnSpc>
            </a:pPr>
            <a:r>
              <a:rPr lang="en-US" altLang="fr-FR" sz="1000" b="1" dirty="0">
                <a:solidFill>
                  <a:srgbClr val="003399"/>
                </a:solidFill>
                <a:latin typeface="Verdana" pitchFamily="34" charset="0"/>
              </a:rPr>
              <a:t>B. COMBE , Montpellier</a:t>
            </a:r>
          </a:p>
          <a:p>
            <a:pPr marL="457200" indent="-457200" algn="ctr">
              <a:lnSpc>
                <a:spcPct val="120000"/>
              </a:lnSpc>
            </a:pPr>
            <a:r>
              <a:rPr lang="en-US" sz="1000" b="1" dirty="0">
                <a:solidFill>
                  <a:srgbClr val="003399"/>
                </a:solidFill>
                <a:latin typeface="Verdana" pitchFamily="34" charset="0"/>
              </a:rPr>
              <a:t>M</a:t>
            </a:r>
            <a:r>
              <a:rPr lang="en-US" sz="1000" b="1" dirty="0" smtClean="0">
                <a:solidFill>
                  <a:srgbClr val="003399"/>
                </a:solidFill>
                <a:latin typeface="Verdana" pitchFamily="34" charset="0"/>
              </a:rPr>
              <a:t>. DOUGADOS</a:t>
            </a:r>
            <a:r>
              <a:rPr lang="en-US" sz="1000" b="1" dirty="0">
                <a:solidFill>
                  <a:srgbClr val="003399"/>
                </a:solidFill>
                <a:latin typeface="Verdana" pitchFamily="34" charset="0"/>
              </a:rPr>
              <a:t>, Paris-Cochin</a:t>
            </a:r>
          </a:p>
          <a:p>
            <a:pPr marL="457200" indent="-457200" algn="ctr">
              <a:lnSpc>
                <a:spcPct val="120000"/>
              </a:lnSpc>
            </a:pPr>
            <a:r>
              <a:rPr lang="en-US" sz="1000" b="1" dirty="0">
                <a:solidFill>
                  <a:srgbClr val="003399"/>
                </a:solidFill>
                <a:latin typeface="Verdana" pitchFamily="34" charset="0"/>
              </a:rPr>
              <a:t>B. FAUTREL, Paris-</a:t>
            </a:r>
            <a:r>
              <a:rPr lang="en-US" sz="1000" b="1" dirty="0" err="1">
                <a:solidFill>
                  <a:srgbClr val="003399"/>
                </a:solidFill>
                <a:latin typeface="Verdana" pitchFamily="34" charset="0"/>
              </a:rPr>
              <a:t>Pitié</a:t>
            </a:r>
            <a:endParaRPr lang="en-US" sz="1000" b="1" dirty="0">
              <a:solidFill>
                <a:srgbClr val="003399"/>
              </a:solidFill>
              <a:latin typeface="Verdana" pitchFamily="34" charset="0"/>
            </a:endParaRPr>
          </a:p>
          <a:p>
            <a:pPr marL="457200" indent="-457200" algn="ctr">
              <a:lnSpc>
                <a:spcPct val="120000"/>
              </a:lnSpc>
            </a:pPr>
            <a:r>
              <a:rPr lang="en-US" sz="1000" b="1" dirty="0">
                <a:solidFill>
                  <a:srgbClr val="003399"/>
                </a:solidFill>
                <a:latin typeface="Verdana" pitchFamily="34" charset="0"/>
              </a:rPr>
              <a:t>F. GUILLEMIN, Nancy</a:t>
            </a:r>
          </a:p>
          <a:p>
            <a:pPr marL="457200" indent="-457200" algn="ctr">
              <a:lnSpc>
                <a:spcPct val="120000"/>
              </a:lnSpc>
            </a:pPr>
            <a:r>
              <a:rPr lang="en-US" sz="1000" b="1" dirty="0" smtClean="0">
                <a:solidFill>
                  <a:srgbClr val="003399"/>
                </a:solidFill>
                <a:latin typeface="Verdana" pitchFamily="34" charset="0"/>
              </a:rPr>
              <a:t>O. </a:t>
            </a:r>
            <a:r>
              <a:rPr lang="en-US" sz="1000" b="1" dirty="0" smtClean="0">
                <a:solidFill>
                  <a:srgbClr val="003399"/>
                </a:solidFill>
                <a:latin typeface="Verdana" pitchFamily="34" charset="0"/>
              </a:rPr>
              <a:t>VITTECOQ, Rouen</a:t>
            </a:r>
            <a:endParaRPr lang="en-US" sz="1000" b="1" dirty="0">
              <a:solidFill>
                <a:srgbClr val="003399"/>
              </a:solidFill>
              <a:latin typeface="Verdana" pitchFamily="34" charset="0"/>
            </a:endParaRPr>
          </a:p>
          <a:p>
            <a:pPr marL="457200" indent="-457200" algn="ctr">
              <a:lnSpc>
                <a:spcPct val="120000"/>
              </a:lnSpc>
            </a:pPr>
            <a:r>
              <a:rPr lang="en-US" sz="1000" b="1" dirty="0">
                <a:solidFill>
                  <a:srgbClr val="003399"/>
                </a:solidFill>
                <a:latin typeface="Verdana" pitchFamily="34" charset="0"/>
              </a:rPr>
              <a:t>A. SARAUX, Brest</a:t>
            </a:r>
          </a:p>
          <a:p>
            <a:pPr marL="457200" indent="-457200" algn="ctr">
              <a:lnSpc>
                <a:spcPct val="120000"/>
              </a:lnSpc>
            </a:pPr>
            <a:r>
              <a:rPr lang="en-US" sz="1000" b="1" dirty="0">
                <a:solidFill>
                  <a:srgbClr val="003399"/>
                </a:solidFill>
                <a:latin typeface="Verdana" pitchFamily="34" charset="0"/>
              </a:rPr>
              <a:t>J. SIBILIA, Strasbourg</a:t>
            </a:r>
          </a:p>
          <a:p>
            <a:pPr marL="457200" indent="-457200" algn="ctr">
              <a:lnSpc>
                <a:spcPct val="120000"/>
              </a:lnSpc>
            </a:pPr>
            <a:endParaRPr lang="en-US" sz="1600" b="1" dirty="0">
              <a:latin typeface="Verdana" pitchFamily="34" charset="0"/>
            </a:endParaRPr>
          </a:p>
          <a:p>
            <a:pPr marL="457200" indent="-457200" algn="ctr">
              <a:lnSpc>
                <a:spcPct val="120000"/>
              </a:lnSpc>
            </a:pPr>
            <a:r>
              <a:rPr lang="en-US" sz="1600" b="1" dirty="0">
                <a:solidFill>
                  <a:srgbClr val="F5430B"/>
                </a:solidFill>
                <a:latin typeface="Verdana" pitchFamily="34" charset="0"/>
              </a:rPr>
              <a:t>16 regional investigation centers</a:t>
            </a:r>
          </a:p>
          <a:p>
            <a:pPr marL="457200" indent="-457200" algn="ctr">
              <a:lnSpc>
                <a:spcPct val="120000"/>
              </a:lnSpc>
            </a:pPr>
            <a:r>
              <a:rPr lang="en-US" altLang="fr-FR" sz="1000" b="1" dirty="0">
                <a:solidFill>
                  <a:srgbClr val="003399"/>
                </a:solidFill>
                <a:latin typeface="Verdana" pitchFamily="34" charset="0"/>
              </a:rPr>
              <a:t>F. </a:t>
            </a:r>
            <a:r>
              <a:rPr lang="en-US" altLang="fr-FR" sz="1000" b="1" dirty="0" err="1">
                <a:solidFill>
                  <a:srgbClr val="003399"/>
                </a:solidFill>
                <a:latin typeface="Verdana" pitchFamily="34" charset="0"/>
              </a:rPr>
              <a:t>BERENBAUM,Paris</a:t>
            </a:r>
            <a:r>
              <a:rPr lang="en-US" altLang="fr-FR" sz="1000" b="1" dirty="0">
                <a:solidFill>
                  <a:srgbClr val="003399"/>
                </a:solidFill>
                <a:latin typeface="Verdana" pitchFamily="34" charset="0"/>
              </a:rPr>
              <a:t>- Saint Antoine</a:t>
            </a:r>
          </a:p>
          <a:p>
            <a:pPr marL="457200" indent="-457200" algn="ctr">
              <a:lnSpc>
                <a:spcPct val="120000"/>
              </a:lnSpc>
            </a:pPr>
            <a:r>
              <a:rPr lang="en-US" altLang="fr-FR" sz="1000" b="1" dirty="0">
                <a:solidFill>
                  <a:srgbClr val="003399"/>
                </a:solidFill>
                <a:latin typeface="Verdana" pitchFamily="34" charset="0"/>
              </a:rPr>
              <a:t>MC. BOISSIER, Paris-</a:t>
            </a:r>
            <a:r>
              <a:rPr lang="en-US" altLang="fr-FR" sz="1000" b="1" dirty="0" err="1">
                <a:solidFill>
                  <a:srgbClr val="003399"/>
                </a:solidFill>
                <a:latin typeface="Verdana" pitchFamily="34" charset="0"/>
              </a:rPr>
              <a:t>Bobigny</a:t>
            </a:r>
            <a:endParaRPr lang="en-US" altLang="fr-FR" sz="1000" b="1" dirty="0">
              <a:solidFill>
                <a:srgbClr val="003399"/>
              </a:solidFill>
              <a:latin typeface="Verdana" pitchFamily="34" charset="0"/>
            </a:endParaRPr>
          </a:p>
          <a:p>
            <a:pPr marL="457200" indent="-457200" algn="ctr">
              <a:lnSpc>
                <a:spcPct val="120000"/>
              </a:lnSpc>
            </a:pPr>
            <a:r>
              <a:rPr lang="en-US" altLang="fr-FR" sz="1000" b="1" dirty="0">
                <a:solidFill>
                  <a:srgbClr val="003399"/>
                </a:solidFill>
                <a:latin typeface="Verdana" pitchFamily="34" charset="0"/>
              </a:rPr>
              <a:t>A</a:t>
            </a:r>
            <a:r>
              <a:rPr lang="en-US" altLang="fr-FR" sz="1000" b="1" dirty="0" smtClean="0">
                <a:solidFill>
                  <a:srgbClr val="003399"/>
                </a:solidFill>
                <a:latin typeface="Verdana" pitchFamily="34" charset="0"/>
              </a:rPr>
              <a:t>. CANTAGREL</a:t>
            </a:r>
            <a:r>
              <a:rPr lang="en-US" altLang="fr-FR" sz="1000" b="1" dirty="0">
                <a:solidFill>
                  <a:srgbClr val="003399"/>
                </a:solidFill>
                <a:latin typeface="Verdana" pitchFamily="34" charset="0"/>
              </a:rPr>
              <a:t>, Toulouse</a:t>
            </a:r>
          </a:p>
          <a:p>
            <a:pPr marL="457200" indent="-457200" algn="ctr">
              <a:lnSpc>
                <a:spcPct val="120000"/>
              </a:lnSpc>
            </a:pPr>
            <a:r>
              <a:rPr lang="en-US" altLang="fr-FR" sz="1000" b="1" dirty="0">
                <a:solidFill>
                  <a:srgbClr val="003399"/>
                </a:solidFill>
                <a:latin typeface="Verdana" pitchFamily="34" charset="0"/>
              </a:rPr>
              <a:t>B. COMBE , Montpellier</a:t>
            </a:r>
          </a:p>
          <a:p>
            <a:pPr marL="457200" indent="-457200" algn="ctr">
              <a:lnSpc>
                <a:spcPct val="120000"/>
              </a:lnSpc>
            </a:pPr>
            <a:r>
              <a:rPr lang="en-US" sz="1000" b="1" dirty="0">
                <a:solidFill>
                  <a:srgbClr val="003399"/>
                </a:solidFill>
                <a:latin typeface="Verdana" pitchFamily="34" charset="0"/>
              </a:rPr>
              <a:t>M</a:t>
            </a:r>
            <a:r>
              <a:rPr lang="en-US" sz="1000" b="1" dirty="0" smtClean="0">
                <a:solidFill>
                  <a:srgbClr val="003399"/>
                </a:solidFill>
                <a:latin typeface="Verdana" pitchFamily="34" charset="0"/>
              </a:rPr>
              <a:t>. DOUGADOS</a:t>
            </a:r>
            <a:r>
              <a:rPr lang="en-US" sz="1000" b="1" dirty="0">
                <a:solidFill>
                  <a:srgbClr val="003399"/>
                </a:solidFill>
                <a:latin typeface="Verdana" pitchFamily="34" charset="0"/>
              </a:rPr>
              <a:t>, Paris-Cochin</a:t>
            </a:r>
          </a:p>
          <a:p>
            <a:pPr marL="457200" indent="-457200" algn="ctr">
              <a:lnSpc>
                <a:spcPct val="120000"/>
              </a:lnSpc>
            </a:pPr>
            <a:r>
              <a:rPr lang="en-US" sz="1000" b="1" dirty="0" smtClean="0">
                <a:solidFill>
                  <a:srgbClr val="003399"/>
                </a:solidFill>
                <a:latin typeface="Verdana" pitchFamily="34" charset="0"/>
              </a:rPr>
              <a:t> P. BOUMIER, P. FARDELLONE, </a:t>
            </a:r>
            <a:r>
              <a:rPr lang="en-US" sz="1000" b="1" dirty="0">
                <a:solidFill>
                  <a:srgbClr val="003399"/>
                </a:solidFill>
                <a:latin typeface="Verdana" pitchFamily="34" charset="0"/>
              </a:rPr>
              <a:t>Amiens</a:t>
            </a:r>
          </a:p>
          <a:p>
            <a:pPr marL="457200" indent="-457200" algn="ctr">
              <a:lnSpc>
                <a:spcPct val="120000"/>
              </a:lnSpc>
            </a:pPr>
            <a:r>
              <a:rPr lang="en-US" sz="1000" b="1" dirty="0">
                <a:solidFill>
                  <a:srgbClr val="003399"/>
                </a:solidFill>
                <a:latin typeface="Verdana" pitchFamily="34" charset="0"/>
              </a:rPr>
              <a:t>B. FAUTREL</a:t>
            </a:r>
            <a:r>
              <a:rPr lang="en-US" sz="1000" b="1" dirty="0" smtClean="0">
                <a:solidFill>
                  <a:srgbClr val="003399"/>
                </a:solidFill>
                <a:latin typeface="Verdana" pitchFamily="34" charset="0"/>
              </a:rPr>
              <a:t>, Paris</a:t>
            </a:r>
            <a:r>
              <a:rPr lang="en-US" sz="1000" b="1" dirty="0">
                <a:solidFill>
                  <a:srgbClr val="003399"/>
                </a:solidFill>
                <a:latin typeface="Verdana" pitchFamily="34" charset="0"/>
              </a:rPr>
              <a:t>-La </a:t>
            </a:r>
            <a:r>
              <a:rPr lang="en-US" sz="1000" b="1" dirty="0" err="1">
                <a:solidFill>
                  <a:srgbClr val="003399"/>
                </a:solidFill>
                <a:latin typeface="Verdana" pitchFamily="34" charset="0"/>
              </a:rPr>
              <a:t>Pitié</a:t>
            </a:r>
            <a:endParaRPr lang="en-US" sz="1000" b="1" dirty="0">
              <a:solidFill>
                <a:srgbClr val="003399"/>
              </a:solidFill>
              <a:latin typeface="Verdana" pitchFamily="34" charset="0"/>
            </a:endParaRPr>
          </a:p>
          <a:p>
            <a:pPr marL="457200" indent="-457200" algn="ctr">
              <a:lnSpc>
                <a:spcPct val="120000"/>
              </a:lnSpc>
            </a:pPr>
            <a:r>
              <a:rPr lang="en-US" sz="1000" b="1" dirty="0">
                <a:solidFill>
                  <a:srgbClr val="003399"/>
                </a:solidFill>
                <a:latin typeface="Verdana" pitchFamily="34" charset="0"/>
              </a:rPr>
              <a:t>RM. FLIPO, Lille</a:t>
            </a:r>
          </a:p>
          <a:p>
            <a:pPr marL="457200" indent="-457200" algn="ctr">
              <a:lnSpc>
                <a:spcPct val="120000"/>
              </a:lnSpc>
            </a:pPr>
            <a:r>
              <a:rPr lang="en-US" sz="1000" b="1" dirty="0" smtClean="0">
                <a:solidFill>
                  <a:srgbClr val="003399"/>
                </a:solidFill>
                <a:latin typeface="Verdana" pitchFamily="34" charset="0"/>
              </a:rPr>
              <a:t>P. </a:t>
            </a:r>
            <a:r>
              <a:rPr lang="en-US" sz="1000" b="1" dirty="0">
                <a:solidFill>
                  <a:srgbClr val="003399"/>
                </a:solidFill>
                <a:latin typeface="Verdana" pitchFamily="34" charset="0"/>
              </a:rPr>
              <a:t>GOUPILLE, Tours</a:t>
            </a:r>
          </a:p>
          <a:p>
            <a:pPr marL="457200" indent="-457200" algn="ctr">
              <a:lnSpc>
                <a:spcPct val="120000"/>
              </a:lnSpc>
            </a:pPr>
            <a:r>
              <a:rPr lang="en-US" sz="1000" b="1" dirty="0">
                <a:solidFill>
                  <a:srgbClr val="003399"/>
                </a:solidFill>
                <a:latin typeface="Verdana" pitchFamily="34" charset="0"/>
              </a:rPr>
              <a:t>F. LIOTE, Paris-</a:t>
            </a:r>
            <a:r>
              <a:rPr lang="en-US" sz="1000" b="1" dirty="0" err="1">
                <a:solidFill>
                  <a:srgbClr val="003399"/>
                </a:solidFill>
                <a:latin typeface="Verdana" pitchFamily="34" charset="0"/>
              </a:rPr>
              <a:t>Lariboisière</a:t>
            </a:r>
            <a:endParaRPr lang="en-US" sz="1000" b="1" dirty="0">
              <a:solidFill>
                <a:srgbClr val="003399"/>
              </a:solidFill>
              <a:latin typeface="Verdana" pitchFamily="34" charset="0"/>
            </a:endParaRPr>
          </a:p>
          <a:p>
            <a:pPr marL="457200" indent="-457200" algn="ctr">
              <a:lnSpc>
                <a:spcPct val="120000"/>
              </a:lnSpc>
            </a:pPr>
            <a:r>
              <a:rPr lang="en-US" sz="1000" b="1" dirty="0" smtClean="0">
                <a:solidFill>
                  <a:srgbClr val="003399"/>
                </a:solidFill>
                <a:latin typeface="Verdana" pitchFamily="34" charset="0"/>
              </a:rPr>
              <a:t>O. </a:t>
            </a:r>
            <a:r>
              <a:rPr lang="en-US" sz="1000" b="1" dirty="0">
                <a:solidFill>
                  <a:srgbClr val="003399"/>
                </a:solidFill>
                <a:latin typeface="Verdana" pitchFamily="34" charset="0"/>
              </a:rPr>
              <a:t>VITTECOQ, Rouen</a:t>
            </a:r>
          </a:p>
          <a:p>
            <a:pPr marL="457200" indent="-457200" algn="ctr">
              <a:lnSpc>
                <a:spcPct val="120000"/>
              </a:lnSpc>
            </a:pPr>
            <a:r>
              <a:rPr lang="en-US" sz="1000" b="1" dirty="0" smtClean="0">
                <a:solidFill>
                  <a:srgbClr val="003399"/>
                </a:solidFill>
                <a:latin typeface="Verdana" pitchFamily="34" charset="0"/>
              </a:rPr>
              <a:t>X. </a:t>
            </a:r>
            <a:r>
              <a:rPr lang="en-US" sz="1000" b="1" dirty="0">
                <a:solidFill>
                  <a:srgbClr val="003399"/>
                </a:solidFill>
                <a:latin typeface="Verdana" pitchFamily="34" charset="0"/>
              </a:rPr>
              <a:t>MARIETTE, Paris </a:t>
            </a:r>
            <a:r>
              <a:rPr lang="en-US" sz="1000" b="1" dirty="0" err="1">
                <a:solidFill>
                  <a:srgbClr val="003399"/>
                </a:solidFill>
                <a:latin typeface="Verdana" pitchFamily="34" charset="0"/>
              </a:rPr>
              <a:t>Bicetre</a:t>
            </a:r>
            <a:endParaRPr lang="en-US" sz="1000" b="1" dirty="0">
              <a:solidFill>
                <a:srgbClr val="003399"/>
              </a:solidFill>
              <a:latin typeface="Verdana" pitchFamily="34" charset="0"/>
            </a:endParaRPr>
          </a:p>
          <a:p>
            <a:pPr marL="457200" indent="-457200" algn="ctr">
              <a:lnSpc>
                <a:spcPct val="120000"/>
              </a:lnSpc>
            </a:pPr>
            <a:r>
              <a:rPr lang="en-US" sz="1000" b="1" dirty="0" smtClean="0">
                <a:solidFill>
                  <a:srgbClr val="003399"/>
                </a:solidFill>
                <a:latin typeface="Verdana" pitchFamily="34" charset="0"/>
              </a:rPr>
              <a:t>P. </a:t>
            </a:r>
            <a:r>
              <a:rPr lang="en-US" sz="1000" b="1" dirty="0" smtClean="0">
                <a:solidFill>
                  <a:srgbClr val="003399"/>
                </a:solidFill>
                <a:latin typeface="Verdana" pitchFamily="34" charset="0"/>
              </a:rPr>
              <a:t>DIEUDE, </a:t>
            </a:r>
            <a:r>
              <a:rPr lang="en-US" sz="1000" b="1" dirty="0">
                <a:solidFill>
                  <a:srgbClr val="003399"/>
                </a:solidFill>
                <a:latin typeface="Verdana" pitchFamily="34" charset="0"/>
              </a:rPr>
              <a:t>Paris Bichat</a:t>
            </a:r>
          </a:p>
          <a:p>
            <a:pPr marL="457200" indent="-457200" algn="ctr">
              <a:lnSpc>
                <a:spcPct val="120000"/>
              </a:lnSpc>
            </a:pPr>
            <a:r>
              <a:rPr lang="en-US" sz="1000" b="1" dirty="0">
                <a:solidFill>
                  <a:srgbClr val="003399"/>
                </a:solidFill>
                <a:latin typeface="Verdana" pitchFamily="34" charset="0"/>
              </a:rPr>
              <a:t>A</a:t>
            </a:r>
            <a:r>
              <a:rPr lang="en-US" sz="1000" b="1" dirty="0" smtClean="0">
                <a:solidFill>
                  <a:srgbClr val="003399"/>
                </a:solidFill>
                <a:latin typeface="Verdana" pitchFamily="34" charset="0"/>
              </a:rPr>
              <a:t>. SARAUX</a:t>
            </a:r>
            <a:r>
              <a:rPr lang="en-US" sz="1000" b="1" dirty="0">
                <a:solidFill>
                  <a:srgbClr val="003399"/>
                </a:solidFill>
                <a:latin typeface="Verdana" pitchFamily="34" charset="0"/>
              </a:rPr>
              <a:t>, Brest</a:t>
            </a:r>
          </a:p>
          <a:p>
            <a:pPr marL="457200" indent="-457200" algn="ctr">
              <a:lnSpc>
                <a:spcPct val="120000"/>
              </a:lnSpc>
            </a:pPr>
            <a:r>
              <a:rPr lang="en-US" sz="1000" b="1" dirty="0" smtClean="0">
                <a:solidFill>
                  <a:srgbClr val="003399"/>
                </a:solidFill>
                <a:latin typeface="Verdana" pitchFamily="34" charset="0"/>
              </a:rPr>
              <a:t>T. </a:t>
            </a:r>
            <a:r>
              <a:rPr lang="en-US" sz="1000" b="1" dirty="0">
                <a:solidFill>
                  <a:srgbClr val="003399"/>
                </a:solidFill>
                <a:latin typeface="Verdana" pitchFamily="34" charset="0"/>
              </a:rPr>
              <a:t>SCHAEVERBEKE, Bordeaux</a:t>
            </a:r>
          </a:p>
          <a:p>
            <a:pPr marL="457200" indent="-457200" algn="ctr">
              <a:lnSpc>
                <a:spcPct val="120000"/>
              </a:lnSpc>
            </a:pPr>
            <a:r>
              <a:rPr lang="en-US" sz="1000" b="1" dirty="0">
                <a:solidFill>
                  <a:srgbClr val="003399"/>
                </a:solidFill>
                <a:latin typeface="Verdana" pitchFamily="34" charset="0"/>
              </a:rPr>
              <a:t>J. SIBILIA, Strasbourg</a:t>
            </a:r>
            <a:endParaRPr lang="en-US" sz="2000" b="1" dirty="0">
              <a:solidFill>
                <a:srgbClr val="003399"/>
              </a:solidFill>
              <a:latin typeface="Verdana" pitchFamily="34" charset="0"/>
            </a:endParaRPr>
          </a:p>
        </p:txBody>
      </p:sp>
      <p:sp>
        <p:nvSpPr>
          <p:cNvPr id="80898" name="Text Box 4"/>
          <p:cNvSpPr txBox="1">
            <a:spLocks noChangeArrowheads="1"/>
          </p:cNvSpPr>
          <p:nvPr/>
        </p:nvSpPr>
        <p:spPr bwMode="auto">
          <a:xfrm>
            <a:off x="4897789" y="2585766"/>
            <a:ext cx="3792537" cy="941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fr-FR" sz="1600" b="1" dirty="0">
                <a:solidFill>
                  <a:srgbClr val="F5430B"/>
                </a:solidFill>
                <a:latin typeface="Verdana" pitchFamily="34" charset="0"/>
              </a:rPr>
              <a:t>Co</a:t>
            </a:r>
            <a:r>
              <a:rPr lang="fr-FR" altLang="fr-FR" sz="1600" b="1" dirty="0">
                <a:solidFill>
                  <a:srgbClr val="F5430B"/>
                </a:solidFill>
                <a:latin typeface="Verdana" pitchFamily="34" charset="0"/>
              </a:rPr>
              <a:t>ordination c</a:t>
            </a:r>
            <a:r>
              <a:rPr lang="en-US" altLang="fr-FR" sz="1600" b="1" dirty="0" smtClean="0">
                <a:solidFill>
                  <a:srgbClr val="F5430B"/>
                </a:solidFill>
                <a:latin typeface="Verdana" pitchFamily="34" charset="0"/>
              </a:rPr>
              <a:t>enter </a:t>
            </a:r>
            <a:endParaRPr lang="en-US" altLang="fr-FR" sz="1600" b="1" dirty="0">
              <a:solidFill>
                <a:srgbClr val="F5430B"/>
              </a:solidFill>
              <a:latin typeface="Verdana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en-US" sz="1000" b="1" dirty="0" smtClean="0">
                <a:solidFill>
                  <a:srgbClr val="003399"/>
                </a:solidFill>
                <a:latin typeface="Verdana" pitchFamily="34" charset="0"/>
              </a:rPr>
              <a:t>JP. </a:t>
            </a:r>
            <a:r>
              <a:rPr lang="en-US" sz="1000" b="1" dirty="0">
                <a:solidFill>
                  <a:srgbClr val="003399"/>
                </a:solidFill>
                <a:latin typeface="Verdana" pitchFamily="34" charset="0"/>
              </a:rPr>
              <a:t>DAURES</a:t>
            </a:r>
            <a:r>
              <a:rPr lang="en-US" altLang="fr-FR" sz="1000" b="1" dirty="0">
                <a:solidFill>
                  <a:srgbClr val="003399"/>
                </a:solidFill>
                <a:latin typeface="Verdana" pitchFamily="34" charset="0"/>
              </a:rPr>
              <a:t>, Montpellier</a:t>
            </a:r>
            <a:endParaRPr lang="en-US" sz="1000" b="1" dirty="0">
              <a:solidFill>
                <a:srgbClr val="003399"/>
              </a:solidFill>
              <a:latin typeface="Verdana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en-US" sz="1000" b="1" dirty="0">
                <a:solidFill>
                  <a:srgbClr val="003399"/>
                </a:solidFill>
                <a:latin typeface="Verdana" pitchFamily="34" charset="0"/>
              </a:rPr>
              <a:t>N. RINCHEVAL</a:t>
            </a:r>
            <a:r>
              <a:rPr lang="en-US" altLang="fr-FR" sz="1000" b="1" dirty="0">
                <a:solidFill>
                  <a:srgbClr val="003399"/>
                </a:solidFill>
                <a:latin typeface="Verdana" pitchFamily="34" charset="0"/>
              </a:rPr>
              <a:t>, Montpellier</a:t>
            </a:r>
            <a:endParaRPr lang="en-US" sz="1000" b="1" dirty="0">
              <a:solidFill>
                <a:srgbClr val="003399"/>
              </a:solidFill>
              <a:latin typeface="Verdana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en-US" sz="1000" b="1" dirty="0">
                <a:solidFill>
                  <a:srgbClr val="003399"/>
                </a:solidFill>
                <a:latin typeface="Verdana" pitchFamily="34" charset="0"/>
              </a:rPr>
              <a:t>B. COMBE</a:t>
            </a:r>
            <a:r>
              <a:rPr lang="en-US" altLang="fr-FR" sz="1000" b="1" dirty="0">
                <a:solidFill>
                  <a:srgbClr val="003399"/>
                </a:solidFill>
                <a:latin typeface="Verdana" pitchFamily="34" charset="0"/>
              </a:rPr>
              <a:t>, Montpellier</a:t>
            </a:r>
            <a:endParaRPr lang="en-US" sz="1000" b="1" dirty="0">
              <a:solidFill>
                <a:srgbClr val="003399"/>
              </a:solidFill>
              <a:latin typeface="Verdana" pitchFamily="34" charset="0"/>
            </a:endParaRPr>
          </a:p>
        </p:txBody>
      </p:sp>
      <p:sp>
        <p:nvSpPr>
          <p:cNvPr id="80899" name="Text Box 5"/>
          <p:cNvSpPr txBox="1">
            <a:spLocks noChangeArrowheads="1"/>
          </p:cNvSpPr>
          <p:nvPr/>
        </p:nvSpPr>
        <p:spPr bwMode="auto">
          <a:xfrm>
            <a:off x="4742483" y="4595222"/>
            <a:ext cx="3995738" cy="572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fr-FR" sz="1600" b="1" dirty="0">
                <a:solidFill>
                  <a:srgbClr val="F5430B"/>
                </a:solidFill>
                <a:latin typeface="Verdana" pitchFamily="34" charset="0"/>
              </a:rPr>
              <a:t>Bio</a:t>
            </a:r>
            <a:r>
              <a:rPr lang="fr-FR" altLang="fr-FR" sz="1600" b="1" dirty="0" err="1">
                <a:solidFill>
                  <a:srgbClr val="F5430B"/>
                </a:solidFill>
                <a:latin typeface="Verdana" pitchFamily="34" charset="0"/>
              </a:rPr>
              <a:t>bank</a:t>
            </a:r>
            <a:endParaRPr lang="en-US" altLang="fr-FR" sz="1600" b="1" dirty="0">
              <a:solidFill>
                <a:srgbClr val="F5430B"/>
              </a:solidFill>
              <a:latin typeface="Verdana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en-US" altLang="fr-FR" sz="1000" b="1" dirty="0" smtClean="0">
                <a:solidFill>
                  <a:srgbClr val="003399"/>
                </a:solidFill>
                <a:latin typeface="Verdana" pitchFamily="34" charset="0"/>
              </a:rPr>
              <a:t>S. TUBIANA, </a:t>
            </a:r>
            <a:r>
              <a:rPr lang="en-US" altLang="fr-FR" sz="1000" b="1" dirty="0">
                <a:solidFill>
                  <a:srgbClr val="003399"/>
                </a:solidFill>
                <a:latin typeface="Verdana" pitchFamily="34" charset="0"/>
              </a:rPr>
              <a:t>Paris-Bichat</a:t>
            </a:r>
            <a:endParaRPr lang="en-US" sz="1000" b="1" dirty="0">
              <a:solidFill>
                <a:srgbClr val="003399"/>
              </a:solidFill>
              <a:latin typeface="Verdana" pitchFamily="34" charset="0"/>
            </a:endParaRPr>
          </a:p>
        </p:txBody>
      </p:sp>
      <p:sp>
        <p:nvSpPr>
          <p:cNvPr id="80900" name="Text Box 6"/>
          <p:cNvSpPr txBox="1">
            <a:spLocks noChangeArrowheads="1"/>
          </p:cNvSpPr>
          <p:nvPr/>
        </p:nvSpPr>
        <p:spPr bwMode="auto">
          <a:xfrm>
            <a:off x="4796188" y="3680401"/>
            <a:ext cx="3995738" cy="757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>
              <a:lnSpc>
                <a:spcPct val="120000"/>
              </a:lnSpc>
            </a:pPr>
            <a:r>
              <a:rPr lang="fr-FR" altLang="fr-FR" sz="1600" b="1" dirty="0">
                <a:solidFill>
                  <a:srgbClr val="F5430B"/>
                </a:solidFill>
                <a:latin typeface="Verdana" pitchFamily="34" charset="0"/>
              </a:rPr>
              <a:t>X-ray c</a:t>
            </a:r>
            <a:r>
              <a:rPr lang="en-US" altLang="fr-FR" sz="1600" b="1" dirty="0" smtClean="0">
                <a:solidFill>
                  <a:srgbClr val="F5430B"/>
                </a:solidFill>
                <a:latin typeface="Verdana" pitchFamily="34" charset="0"/>
              </a:rPr>
              <a:t>enter </a:t>
            </a:r>
            <a:endParaRPr lang="en-US" altLang="fr-FR" sz="1600" b="1" dirty="0">
              <a:solidFill>
                <a:srgbClr val="F5430B"/>
              </a:solidFill>
              <a:latin typeface="Verdana" pitchFamily="34" charset="0"/>
            </a:endParaRPr>
          </a:p>
          <a:p>
            <a:pPr marL="457200" indent="-457200" algn="ctr">
              <a:lnSpc>
                <a:spcPct val="120000"/>
              </a:lnSpc>
            </a:pPr>
            <a:r>
              <a:rPr lang="en-US" altLang="fr-FR" sz="1000" b="1" dirty="0">
                <a:solidFill>
                  <a:srgbClr val="003399"/>
                </a:solidFill>
                <a:latin typeface="Verdana" pitchFamily="34" charset="0"/>
              </a:rPr>
              <a:t>A. SARAUX, Brest</a:t>
            </a:r>
          </a:p>
          <a:p>
            <a:pPr marL="457200" indent="-457200" algn="ctr">
              <a:lnSpc>
                <a:spcPct val="120000"/>
              </a:lnSpc>
            </a:pPr>
            <a:r>
              <a:rPr lang="en-US" sz="1000" b="1" dirty="0">
                <a:solidFill>
                  <a:srgbClr val="003399"/>
                </a:solidFill>
                <a:latin typeface="Verdana" pitchFamily="34" charset="0"/>
              </a:rPr>
              <a:t>V. </a:t>
            </a:r>
            <a:r>
              <a:rPr lang="en-US" sz="1000" b="1" dirty="0" smtClean="0">
                <a:solidFill>
                  <a:srgbClr val="003399"/>
                </a:solidFill>
                <a:latin typeface="Verdana" pitchFamily="34" charset="0"/>
              </a:rPr>
              <a:t>DEVAUCHELLE-PENSEC</a:t>
            </a:r>
            <a:r>
              <a:rPr lang="en-US" sz="1000" b="1" dirty="0">
                <a:solidFill>
                  <a:srgbClr val="003399"/>
                </a:solidFill>
                <a:latin typeface="Verdana" pitchFamily="34" charset="0"/>
              </a:rPr>
              <a:t>, </a:t>
            </a:r>
            <a:r>
              <a:rPr lang="en-US" sz="1000" b="1" dirty="0" smtClean="0">
                <a:solidFill>
                  <a:srgbClr val="003399"/>
                </a:solidFill>
                <a:latin typeface="Verdana" pitchFamily="34" charset="0"/>
              </a:rPr>
              <a:t>Brest</a:t>
            </a:r>
            <a:endParaRPr lang="en-US" sz="1000" b="1" dirty="0">
              <a:solidFill>
                <a:srgbClr val="003399"/>
              </a:solidFill>
              <a:latin typeface="Verdana" pitchFamily="34" charset="0"/>
            </a:endParaRPr>
          </a:p>
        </p:txBody>
      </p:sp>
      <p:sp>
        <p:nvSpPr>
          <p:cNvPr id="80902" name="Rectangle 8"/>
          <p:cNvSpPr>
            <a:spLocks noChangeArrowheads="1"/>
          </p:cNvSpPr>
          <p:nvPr/>
        </p:nvSpPr>
        <p:spPr bwMode="auto">
          <a:xfrm>
            <a:off x="5165010" y="1054100"/>
            <a:ext cx="398303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F5430B"/>
                </a:solidFill>
                <a:latin typeface="Verdana" pitchFamily="34" charset="0"/>
              </a:rPr>
              <a:t>350 rheumatologists </a:t>
            </a:r>
          </a:p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F5430B"/>
                </a:solidFill>
                <a:latin typeface="Verdana" pitchFamily="34" charset="0"/>
              </a:rPr>
              <a:t>813 patients  </a:t>
            </a:r>
          </a:p>
        </p:txBody>
      </p:sp>
      <p:sp>
        <p:nvSpPr>
          <p:cNvPr id="80903" name="Rectangle 9"/>
          <p:cNvSpPr>
            <a:spLocks noChangeArrowheads="1"/>
          </p:cNvSpPr>
          <p:nvPr/>
        </p:nvSpPr>
        <p:spPr bwMode="auto">
          <a:xfrm>
            <a:off x="1043608" y="-43904"/>
            <a:ext cx="7397750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1" dirty="0">
                <a:solidFill>
                  <a:srgbClr val="003399"/>
                </a:solidFill>
                <a:latin typeface="Verdana" pitchFamily="34" charset="0"/>
              </a:rPr>
              <a:t>Acknowledgements</a:t>
            </a:r>
            <a:endParaRPr lang="fr-FR" b="1" dirty="0">
              <a:solidFill>
                <a:srgbClr val="003399"/>
              </a:solidFill>
              <a:latin typeface="Verdana" pitchFamily="34" charset="0"/>
            </a:endParaRPr>
          </a:p>
        </p:txBody>
      </p:sp>
      <p:pic>
        <p:nvPicPr>
          <p:cNvPr id="10" name="Image 9" descr="ESPOIRlogo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4052"/>
            <a:ext cx="1763688" cy="727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251520" y="980951"/>
            <a:ext cx="8488363" cy="3473450"/>
          </a:xfrm>
        </p:spPr>
        <p:txBody>
          <a:bodyPr/>
          <a:lstStyle/>
          <a:p>
            <a:pPr>
              <a:buFont typeface="Arial" charset="0"/>
              <a:buNone/>
            </a:pPr>
            <a:endParaRPr lang="en-US" sz="1800" b="0" dirty="0" smtClean="0">
              <a:latin typeface="Verdana" pitchFamily="34" charset="0"/>
            </a:endParaRPr>
          </a:p>
          <a:p>
            <a:endParaRPr lang="en-US" sz="1800" b="0" dirty="0" smtClean="0">
              <a:latin typeface="Verdana" pitchFamily="34" charset="0"/>
            </a:endParaRPr>
          </a:p>
          <a:p>
            <a:r>
              <a:rPr lang="en-US" sz="1800" b="0" dirty="0" smtClean="0">
                <a:latin typeface="Verdana" pitchFamily="34" charset="0"/>
              </a:rPr>
              <a:t>To the French Society for Rheumatology, ESPOIR </a:t>
            </a:r>
            <a:r>
              <a:rPr lang="en-US" sz="1800" b="0" dirty="0" smtClean="0">
                <a:latin typeface="Verdana" pitchFamily="34" charset="0"/>
              </a:rPr>
              <a:t>sponsor</a:t>
            </a:r>
            <a:endParaRPr lang="en-US" sz="1800" b="0" dirty="0" smtClean="0">
              <a:latin typeface="Verdana" pitchFamily="34" charset="0"/>
            </a:endParaRPr>
          </a:p>
          <a:p>
            <a:endParaRPr lang="en-US" sz="1800" b="0" dirty="0" smtClean="0">
              <a:latin typeface="Verdana" pitchFamily="34" charset="0"/>
            </a:endParaRPr>
          </a:p>
          <a:p>
            <a:endParaRPr lang="en-US" sz="1800" b="0" dirty="0" smtClean="0">
              <a:latin typeface="Verdana" pitchFamily="34" charset="0"/>
            </a:endParaRPr>
          </a:p>
          <a:p>
            <a:r>
              <a:rPr lang="en-US" sz="1800" b="0" dirty="0" smtClean="0">
                <a:latin typeface="Verdana" pitchFamily="34" charset="0"/>
              </a:rPr>
              <a:t>To INSERM for supporting the biobank</a:t>
            </a:r>
          </a:p>
          <a:p>
            <a:endParaRPr lang="en-US" sz="1800" b="0" dirty="0" smtClean="0">
              <a:latin typeface="Verdana" pitchFamily="34" charset="0"/>
            </a:endParaRPr>
          </a:p>
          <a:p>
            <a:endParaRPr lang="en-US" sz="1800" b="0" dirty="0" smtClean="0">
              <a:latin typeface="Verdana" pitchFamily="34" charset="0"/>
            </a:endParaRPr>
          </a:p>
          <a:p>
            <a:pPr algn="just"/>
            <a:r>
              <a:rPr lang="en-US" sz="1800" b="0" dirty="0">
                <a:latin typeface="Verdana" pitchFamily="34" charset="0"/>
              </a:rPr>
              <a:t>To </a:t>
            </a:r>
            <a:r>
              <a:rPr lang="fr-FR" sz="1800" b="0" dirty="0">
                <a:latin typeface="Verdana" pitchFamily="34" charset="0"/>
              </a:rPr>
              <a:t>Abbott, </a:t>
            </a:r>
            <a:r>
              <a:rPr lang="fr-FR" sz="1800" b="0" dirty="0" err="1">
                <a:latin typeface="Verdana" pitchFamily="34" charset="0"/>
              </a:rPr>
              <a:t>Abbvie</a:t>
            </a:r>
            <a:r>
              <a:rPr lang="fr-FR" sz="1800" b="0" dirty="0">
                <a:latin typeface="Verdana" pitchFamily="34" charset="0"/>
              </a:rPr>
              <a:t>, </a:t>
            </a:r>
            <a:r>
              <a:rPr lang="fr-FR" sz="1800" b="0" dirty="0" err="1">
                <a:latin typeface="Verdana" pitchFamily="34" charset="0"/>
              </a:rPr>
              <a:t>Alfasigma</a:t>
            </a:r>
            <a:r>
              <a:rPr lang="fr-FR" sz="1800" b="0" dirty="0">
                <a:latin typeface="Verdana" pitchFamily="34" charset="0"/>
              </a:rPr>
              <a:t>, Amgen, </a:t>
            </a:r>
            <a:r>
              <a:rPr lang="fr-FR" sz="1800" b="0" dirty="0" err="1">
                <a:latin typeface="Verdana" pitchFamily="34" charset="0"/>
              </a:rPr>
              <a:t>Biogen</a:t>
            </a:r>
            <a:r>
              <a:rPr lang="fr-FR" sz="1800" b="0" dirty="0">
                <a:latin typeface="Verdana" pitchFamily="34" charset="0"/>
              </a:rPr>
              <a:t>, </a:t>
            </a:r>
            <a:r>
              <a:rPr lang="fr-FR" sz="1800" b="0" dirty="0" err="1">
                <a:latin typeface="Verdana" pitchFamily="34" charset="0"/>
              </a:rPr>
              <a:t>Fresenius</a:t>
            </a:r>
            <a:r>
              <a:rPr lang="fr-FR" sz="1800" b="0" dirty="0">
                <a:latin typeface="Verdana" pitchFamily="34" charset="0"/>
              </a:rPr>
              <a:t>, </a:t>
            </a:r>
            <a:r>
              <a:rPr lang="fr-FR" sz="1800" b="0" dirty="0" err="1">
                <a:latin typeface="Verdana" pitchFamily="34" charset="0"/>
              </a:rPr>
              <a:t>Galapagos</a:t>
            </a:r>
            <a:r>
              <a:rPr lang="fr-FR" sz="1800" b="0" dirty="0">
                <a:latin typeface="Verdana" pitchFamily="34" charset="0"/>
              </a:rPr>
              <a:t>, Lilly, MSD, </a:t>
            </a:r>
            <a:r>
              <a:rPr lang="fr-FR" sz="1800" b="0" dirty="0" err="1">
                <a:latin typeface="Verdana" pitchFamily="34" charset="0"/>
              </a:rPr>
              <a:t>Nordic</a:t>
            </a:r>
            <a:r>
              <a:rPr lang="fr-FR" sz="1800" b="0" dirty="0">
                <a:latin typeface="Verdana" pitchFamily="34" charset="0"/>
              </a:rPr>
              <a:t> Pharma, Pfizer, Roche </a:t>
            </a:r>
            <a:r>
              <a:rPr lang="fr-FR" sz="1800" b="0" dirty="0" err="1">
                <a:latin typeface="Verdana" pitchFamily="34" charset="0"/>
              </a:rPr>
              <a:t>Chugaï</a:t>
            </a:r>
            <a:r>
              <a:rPr lang="fr-FR" sz="1800" b="0" dirty="0">
                <a:latin typeface="Verdana" pitchFamily="34" charset="0"/>
              </a:rPr>
              <a:t> and Sanofi </a:t>
            </a:r>
            <a:r>
              <a:rPr lang="en-US" sz="1800" b="0" dirty="0">
                <a:latin typeface="Verdana" pitchFamily="34" charset="0"/>
              </a:rPr>
              <a:t>who supported the ESPOIR project</a:t>
            </a:r>
          </a:p>
          <a:p>
            <a:pPr>
              <a:buFont typeface="Arial" charset="0"/>
              <a:buNone/>
            </a:pPr>
            <a:r>
              <a:rPr lang="en-US" sz="1800" b="0" dirty="0" smtClean="0">
                <a:latin typeface="Verdana" pitchFamily="34" charset="0"/>
              </a:rPr>
              <a:t> </a:t>
            </a:r>
          </a:p>
        </p:txBody>
      </p:sp>
      <p:pic>
        <p:nvPicPr>
          <p:cNvPr id="10" name="Image 9" descr="C:\Users\nathalie\Desktop\AbbVieLogo_Preferred_UncoatedCMYK.pn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49730" y="5612793"/>
            <a:ext cx="645812" cy="1759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D:\NATHALIE\ESPOIR\CRF\CRF 2\CRF apres 11-15 ans\logo pharmaceutiques\lilly_416x416.jpg"/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29" b="17809"/>
          <a:stretch/>
        </p:blipFill>
        <p:spPr bwMode="auto">
          <a:xfrm>
            <a:off x="2358347" y="6097563"/>
            <a:ext cx="594247" cy="48208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pic>
        <p:nvPicPr>
          <p:cNvPr id="12" name="Image 11" descr="ESPOIRlogo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14052"/>
            <a:ext cx="1763688" cy="727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043608" y="4536"/>
            <a:ext cx="7397750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1" dirty="0">
                <a:solidFill>
                  <a:srgbClr val="003399"/>
                </a:solidFill>
                <a:latin typeface="Verdana" pitchFamily="34" charset="0"/>
              </a:rPr>
              <a:t>Acknowledgements</a:t>
            </a:r>
            <a:endParaRPr lang="fr-FR" b="1" dirty="0">
              <a:solidFill>
                <a:srgbClr val="003399"/>
              </a:solidFill>
              <a:latin typeface="Verdana" pitchFamily="34" charset="0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6"/>
          <a:srcRect t="25046" b="21415"/>
          <a:stretch/>
        </p:blipFill>
        <p:spPr>
          <a:xfrm>
            <a:off x="7247743" y="5506027"/>
            <a:ext cx="979808" cy="360040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54843" y="6186148"/>
            <a:ext cx="868305" cy="332777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397375" y="6093296"/>
            <a:ext cx="857563" cy="425629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78552" y="6189455"/>
            <a:ext cx="508774" cy="298304"/>
          </a:xfrm>
          <a:prstGeom prst="rect">
            <a:avLst/>
          </a:prstGeom>
        </p:spPr>
      </p:pic>
      <p:sp>
        <p:nvSpPr>
          <p:cNvPr id="3" name="AutoShape 4" descr="Alfasigma lance son premier Alfathon, un hackathon entièrement numérique"/>
          <p:cNvSpPr>
            <a:spLocks noChangeAspect="1" noChangeArrowheads="1"/>
          </p:cNvSpPr>
          <p:nvPr/>
        </p:nvSpPr>
        <p:spPr bwMode="auto">
          <a:xfrm>
            <a:off x="155575" y="-738188"/>
            <a:ext cx="2962275" cy="1543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10"/>
          <a:srcRect l="11107" t="26667" r="8676" b="36000"/>
          <a:stretch/>
        </p:blipFill>
        <p:spPr>
          <a:xfrm>
            <a:off x="4099904" y="5520770"/>
            <a:ext cx="1175693" cy="285017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379959" y="5627665"/>
            <a:ext cx="701454" cy="178122"/>
          </a:xfrm>
          <a:prstGeom prst="rect">
            <a:avLst/>
          </a:prstGeom>
        </p:spPr>
      </p:pic>
      <p:pic>
        <p:nvPicPr>
          <p:cNvPr id="17" name="Image 16"/>
          <p:cNvPicPr>
            <a:picLocks noChangeAspect="1"/>
          </p:cNvPicPr>
          <p:nvPr/>
        </p:nvPicPr>
        <p:blipFill rotWithShape="1">
          <a:blip r:embed="rId12"/>
          <a:srcRect l="19871" t="23637" r="18499" b="15663"/>
          <a:stretch/>
        </p:blipFill>
        <p:spPr>
          <a:xfrm>
            <a:off x="6190407" y="5538822"/>
            <a:ext cx="957729" cy="351167"/>
          </a:xfrm>
          <a:prstGeom prst="rect">
            <a:avLst/>
          </a:prstGeom>
        </p:spPr>
      </p:pic>
      <p:pic>
        <p:nvPicPr>
          <p:cNvPr id="19" name="Image 18"/>
          <p:cNvPicPr>
            <a:picLocks noChangeAspect="1"/>
          </p:cNvPicPr>
          <p:nvPr/>
        </p:nvPicPr>
        <p:blipFill rotWithShape="1">
          <a:blip r:embed="rId13"/>
          <a:srcRect t="36560" b="36560"/>
          <a:stretch/>
        </p:blipFill>
        <p:spPr>
          <a:xfrm>
            <a:off x="4024677" y="6237982"/>
            <a:ext cx="852346" cy="229107"/>
          </a:xfrm>
          <a:prstGeom prst="rect">
            <a:avLst/>
          </a:prstGeom>
        </p:spPr>
      </p:pic>
      <p:pic>
        <p:nvPicPr>
          <p:cNvPr id="21" name="Image 20"/>
          <p:cNvPicPr/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6" t="4000" r="1490" b="6286"/>
          <a:stretch/>
        </p:blipFill>
        <p:spPr bwMode="auto">
          <a:xfrm>
            <a:off x="5588855" y="6139979"/>
            <a:ext cx="1218593" cy="33226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0" name="Image 19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914128" y="6220146"/>
            <a:ext cx="668096" cy="171925"/>
          </a:xfrm>
          <a:prstGeom prst="rect">
            <a:avLst/>
          </a:prstGeom>
        </p:spPr>
      </p:pic>
      <p:pic>
        <p:nvPicPr>
          <p:cNvPr id="22" name="Image 21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678102" y="5620699"/>
            <a:ext cx="974900" cy="245368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 rotWithShape="1">
          <a:blip r:embed="rId17"/>
          <a:srcRect l="23121" t="36560" r="19760" b="36560"/>
          <a:stretch/>
        </p:blipFill>
        <p:spPr>
          <a:xfrm>
            <a:off x="899592" y="5571854"/>
            <a:ext cx="676037" cy="318135"/>
          </a:xfrm>
          <a:prstGeom prst="rect">
            <a:avLst/>
          </a:prstGeom>
        </p:spPr>
      </p:pic>
      <p:pic>
        <p:nvPicPr>
          <p:cNvPr id="26" name="Image 25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2755475" y="5445224"/>
            <a:ext cx="494648" cy="538361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dèle par défau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Blå dia">
  <a:themeElements>
    <a:clrScheme name="1_Blå dia 9">
      <a:dk1>
        <a:srgbClr val="000066"/>
      </a:dk1>
      <a:lt1>
        <a:srgbClr val="FFFFFF"/>
      </a:lt1>
      <a:dk2>
        <a:srgbClr val="A50021"/>
      </a:dk2>
      <a:lt2>
        <a:srgbClr val="000000"/>
      </a:lt2>
      <a:accent1>
        <a:srgbClr val="618FFD"/>
      </a:accent1>
      <a:accent2>
        <a:srgbClr val="F59201"/>
      </a:accent2>
      <a:accent3>
        <a:srgbClr val="FFFFFF"/>
      </a:accent3>
      <a:accent4>
        <a:srgbClr val="000056"/>
      </a:accent4>
      <a:accent5>
        <a:srgbClr val="B7C6FE"/>
      </a:accent5>
      <a:accent6>
        <a:srgbClr val="DE8401"/>
      </a:accent6>
      <a:hlink>
        <a:srgbClr val="00CC99"/>
      </a:hlink>
      <a:folHlink>
        <a:srgbClr val="CC9900"/>
      </a:folHlink>
    </a:clrScheme>
    <a:fontScheme name="1_Blå dia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Blå dia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å di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å dia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å dia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å dia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å dia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å dia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å dia 8">
        <a:dk1>
          <a:srgbClr val="00279F"/>
        </a:dk1>
        <a:lt1>
          <a:srgbClr val="FFFFFF"/>
        </a:lt1>
        <a:dk2>
          <a:srgbClr val="A50021"/>
        </a:dk2>
        <a:lt2>
          <a:srgbClr val="000000"/>
        </a:lt2>
        <a:accent1>
          <a:srgbClr val="618FFD"/>
        </a:accent1>
        <a:accent2>
          <a:srgbClr val="F59201"/>
        </a:accent2>
        <a:accent3>
          <a:srgbClr val="FFFFFF"/>
        </a:accent3>
        <a:accent4>
          <a:srgbClr val="002087"/>
        </a:accent4>
        <a:accent5>
          <a:srgbClr val="B7C6FE"/>
        </a:accent5>
        <a:accent6>
          <a:srgbClr val="DE8401"/>
        </a:accent6>
        <a:hlink>
          <a:srgbClr val="00CC99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å dia 9">
        <a:dk1>
          <a:srgbClr val="000066"/>
        </a:dk1>
        <a:lt1>
          <a:srgbClr val="FFFFFF"/>
        </a:lt1>
        <a:dk2>
          <a:srgbClr val="A50021"/>
        </a:dk2>
        <a:lt2>
          <a:srgbClr val="000000"/>
        </a:lt2>
        <a:accent1>
          <a:srgbClr val="618FFD"/>
        </a:accent1>
        <a:accent2>
          <a:srgbClr val="F59201"/>
        </a:accent2>
        <a:accent3>
          <a:srgbClr val="FFFFFF"/>
        </a:accent3>
        <a:accent4>
          <a:srgbClr val="000056"/>
        </a:accent4>
        <a:accent5>
          <a:srgbClr val="B7C6FE"/>
        </a:accent5>
        <a:accent6>
          <a:srgbClr val="DE8401"/>
        </a:accent6>
        <a:hlink>
          <a:srgbClr val="00CC99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2_Blå dia">
  <a:themeElements>
    <a:clrScheme name="Personnalisé 1">
      <a:dk1>
        <a:srgbClr val="00279F"/>
      </a:dk1>
      <a:lt1>
        <a:srgbClr val="FFFFFF"/>
      </a:lt1>
      <a:dk2>
        <a:srgbClr val="A50021"/>
      </a:dk2>
      <a:lt2>
        <a:srgbClr val="000000"/>
      </a:lt2>
      <a:accent1>
        <a:srgbClr val="618FFD"/>
      </a:accent1>
      <a:accent2>
        <a:srgbClr val="F59201"/>
      </a:accent2>
      <a:accent3>
        <a:srgbClr val="FFFFFF"/>
      </a:accent3>
      <a:accent4>
        <a:srgbClr val="002087"/>
      </a:accent4>
      <a:accent5>
        <a:srgbClr val="B7C6FE"/>
      </a:accent5>
      <a:accent6>
        <a:srgbClr val="DE8401"/>
      </a:accent6>
      <a:hlink>
        <a:srgbClr val="00CC99"/>
      </a:hlink>
      <a:folHlink>
        <a:srgbClr val="CC9900"/>
      </a:folHlink>
    </a:clrScheme>
    <a:fontScheme name="1_Blå di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1_Blå dia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å di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å dia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å dia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å dia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å dia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å dia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å dia 1">
        <a:dk1>
          <a:srgbClr val="00279F"/>
        </a:dk1>
        <a:lt1>
          <a:srgbClr val="FFFFFF"/>
        </a:lt1>
        <a:dk2>
          <a:srgbClr val="A50021"/>
        </a:dk2>
        <a:lt2>
          <a:srgbClr val="000000"/>
        </a:lt2>
        <a:accent1>
          <a:srgbClr val="618FFD"/>
        </a:accent1>
        <a:accent2>
          <a:srgbClr val="F59201"/>
        </a:accent2>
        <a:accent3>
          <a:srgbClr val="FFFFFF"/>
        </a:accent3>
        <a:accent4>
          <a:srgbClr val="002087"/>
        </a:accent4>
        <a:accent5>
          <a:srgbClr val="B7C6FE"/>
        </a:accent5>
        <a:accent6>
          <a:srgbClr val="DE8401"/>
        </a:accent6>
        <a:hlink>
          <a:srgbClr val="00CC99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å dia 2">
        <a:dk1>
          <a:srgbClr val="000066"/>
        </a:dk1>
        <a:lt1>
          <a:srgbClr val="FFFFFF"/>
        </a:lt1>
        <a:dk2>
          <a:srgbClr val="A50021"/>
        </a:dk2>
        <a:lt2>
          <a:srgbClr val="000000"/>
        </a:lt2>
        <a:accent1>
          <a:srgbClr val="618FFD"/>
        </a:accent1>
        <a:accent2>
          <a:srgbClr val="F59201"/>
        </a:accent2>
        <a:accent3>
          <a:srgbClr val="FFFFFF"/>
        </a:accent3>
        <a:accent4>
          <a:srgbClr val="000056"/>
        </a:accent4>
        <a:accent5>
          <a:srgbClr val="B7C6FE"/>
        </a:accent5>
        <a:accent6>
          <a:srgbClr val="DE8401"/>
        </a:accent6>
        <a:hlink>
          <a:srgbClr val="00CC99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Background_White With the color sc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757575"/>
      </a:lt2>
      <a:accent1>
        <a:srgbClr val="002043"/>
      </a:accent1>
      <a:accent2>
        <a:srgbClr val="35E7E3"/>
      </a:accent2>
      <a:accent3>
        <a:srgbClr val="FFFFFF"/>
      </a:accent3>
      <a:accent4>
        <a:srgbClr val="000000"/>
      </a:accent4>
      <a:accent5>
        <a:srgbClr val="AAABB0"/>
      </a:accent5>
      <a:accent6>
        <a:srgbClr val="2FD1CE"/>
      </a:accent6>
      <a:hlink>
        <a:srgbClr val="B50009"/>
      </a:hlink>
      <a:folHlink>
        <a:srgbClr val="FBDD03"/>
      </a:folHlink>
    </a:clrScheme>
    <a:fontScheme name="Background_White With the color schem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Background_White With the color sc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ckground_White With the color sc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ckground_White With the color sc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ckground_White With the color sc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ckground_White With the color sc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ckground_White With the color sc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ckground_White With the color sc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ckground_White With the color scheme 8">
        <a:dk1>
          <a:srgbClr val="000000"/>
        </a:dk1>
        <a:lt1>
          <a:srgbClr val="FFFFFF"/>
        </a:lt1>
        <a:dk2>
          <a:srgbClr val="44BEBE"/>
        </a:dk2>
        <a:lt2>
          <a:srgbClr val="008080"/>
        </a:lt2>
        <a:accent1>
          <a:srgbClr val="BFFC44"/>
        </a:accent1>
        <a:accent2>
          <a:srgbClr val="BCBCBC"/>
        </a:accent2>
        <a:accent3>
          <a:srgbClr val="FFFFFF"/>
        </a:accent3>
        <a:accent4>
          <a:srgbClr val="000000"/>
        </a:accent4>
        <a:accent5>
          <a:srgbClr val="DCFDB0"/>
        </a:accent5>
        <a:accent6>
          <a:srgbClr val="AAAAAA"/>
        </a:accent6>
        <a:hlink>
          <a:srgbClr val="EBEBEB"/>
        </a:hlink>
        <a:folHlink>
          <a:srgbClr val="000C2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ckground_White With the color scheme 9">
        <a:dk1>
          <a:srgbClr val="008080"/>
        </a:dk1>
        <a:lt1>
          <a:srgbClr val="FFFFFF"/>
        </a:lt1>
        <a:dk2>
          <a:srgbClr val="000C28"/>
        </a:dk2>
        <a:lt2>
          <a:srgbClr val="44BEBE"/>
        </a:lt2>
        <a:accent1>
          <a:srgbClr val="BFFC44"/>
        </a:accent1>
        <a:accent2>
          <a:srgbClr val="BCBCBC"/>
        </a:accent2>
        <a:accent3>
          <a:srgbClr val="AAAAAC"/>
        </a:accent3>
        <a:accent4>
          <a:srgbClr val="DADADA"/>
        </a:accent4>
        <a:accent5>
          <a:srgbClr val="DCFDB0"/>
        </a:accent5>
        <a:accent6>
          <a:srgbClr val="AAAAAA"/>
        </a:accent6>
        <a:hlink>
          <a:srgbClr val="EBEBEB"/>
        </a:hlink>
        <a:folHlink>
          <a:srgbClr val="000C2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ckground_White With the color scheme 10">
        <a:dk1>
          <a:srgbClr val="FFFFFF"/>
        </a:dk1>
        <a:lt1>
          <a:srgbClr val="FFFFFF"/>
        </a:lt1>
        <a:dk2>
          <a:srgbClr val="44BEBE"/>
        </a:dk2>
        <a:lt2>
          <a:srgbClr val="008080"/>
        </a:lt2>
        <a:accent1>
          <a:srgbClr val="BFFC44"/>
        </a:accent1>
        <a:accent2>
          <a:srgbClr val="BCBCBC"/>
        </a:accent2>
        <a:accent3>
          <a:srgbClr val="FFFFFF"/>
        </a:accent3>
        <a:accent4>
          <a:srgbClr val="DADADA"/>
        </a:accent4>
        <a:accent5>
          <a:srgbClr val="DCFDB0"/>
        </a:accent5>
        <a:accent6>
          <a:srgbClr val="AAAAAA"/>
        </a:accent6>
        <a:hlink>
          <a:srgbClr val="EBEBEB"/>
        </a:hlink>
        <a:folHlink>
          <a:srgbClr val="000C2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ckground_White With the color scheme 11">
        <a:dk1>
          <a:srgbClr val="FF8100"/>
        </a:dk1>
        <a:lt1>
          <a:srgbClr val="FFFFFF"/>
        </a:lt1>
        <a:dk2>
          <a:srgbClr val="000066"/>
        </a:dk2>
        <a:lt2>
          <a:srgbClr val="FFFF00"/>
        </a:lt2>
        <a:accent1>
          <a:srgbClr val="2600D9"/>
        </a:accent1>
        <a:accent2>
          <a:srgbClr val="E18F00"/>
        </a:accent2>
        <a:accent3>
          <a:srgbClr val="AAAAB8"/>
        </a:accent3>
        <a:accent4>
          <a:srgbClr val="DADADA"/>
        </a:accent4>
        <a:accent5>
          <a:srgbClr val="ACAAE9"/>
        </a:accent5>
        <a:accent6>
          <a:srgbClr val="CC8100"/>
        </a:accent6>
        <a:hlink>
          <a:srgbClr val="2C9424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ckground_White With the color scheme 12">
        <a:dk1>
          <a:srgbClr val="FF8100"/>
        </a:dk1>
        <a:lt1>
          <a:srgbClr val="FFFFFF"/>
        </a:lt1>
        <a:dk2>
          <a:srgbClr val="000066"/>
        </a:dk2>
        <a:lt2>
          <a:srgbClr val="FFFF00"/>
        </a:lt2>
        <a:accent1>
          <a:srgbClr val="2600D9"/>
        </a:accent1>
        <a:accent2>
          <a:srgbClr val="FFCC00"/>
        </a:accent2>
        <a:accent3>
          <a:srgbClr val="AAAAB8"/>
        </a:accent3>
        <a:accent4>
          <a:srgbClr val="DADADA"/>
        </a:accent4>
        <a:accent5>
          <a:srgbClr val="ACAAE9"/>
        </a:accent5>
        <a:accent6>
          <a:srgbClr val="E7B900"/>
        </a:accent6>
        <a:hlink>
          <a:srgbClr val="2C9424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ckground_White With the color scheme 13">
        <a:dk1>
          <a:srgbClr val="FF8100"/>
        </a:dk1>
        <a:lt1>
          <a:srgbClr val="FFFFFF"/>
        </a:lt1>
        <a:dk2>
          <a:srgbClr val="000066"/>
        </a:dk2>
        <a:lt2>
          <a:srgbClr val="FFFF00"/>
        </a:lt2>
        <a:accent1>
          <a:srgbClr val="00CCFF"/>
        </a:accent1>
        <a:accent2>
          <a:srgbClr val="FFCC00"/>
        </a:accent2>
        <a:accent3>
          <a:srgbClr val="AAAAB8"/>
        </a:accent3>
        <a:accent4>
          <a:srgbClr val="DADADA"/>
        </a:accent4>
        <a:accent5>
          <a:srgbClr val="AAE2FF"/>
        </a:accent5>
        <a:accent6>
          <a:srgbClr val="E7B900"/>
        </a:accent6>
        <a:hlink>
          <a:srgbClr val="2C9424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ckground_White With the color scheme 14">
        <a:dk1>
          <a:srgbClr val="FF8100"/>
        </a:dk1>
        <a:lt1>
          <a:srgbClr val="FFFFFF"/>
        </a:lt1>
        <a:dk2>
          <a:srgbClr val="000066"/>
        </a:dk2>
        <a:lt2>
          <a:srgbClr val="FFFF00"/>
        </a:lt2>
        <a:accent1>
          <a:srgbClr val="0066FF"/>
        </a:accent1>
        <a:accent2>
          <a:srgbClr val="FFCC00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E7B900"/>
        </a:accent6>
        <a:hlink>
          <a:srgbClr val="2C9424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ckground_White With the color scheme 15">
        <a:dk1>
          <a:srgbClr val="757575"/>
        </a:dk1>
        <a:lt1>
          <a:srgbClr val="FFFFFF"/>
        </a:lt1>
        <a:dk2>
          <a:srgbClr val="000066"/>
        </a:dk2>
        <a:lt2>
          <a:srgbClr val="FFFF00"/>
        </a:lt2>
        <a:accent1>
          <a:srgbClr val="0066FF"/>
        </a:accent1>
        <a:accent2>
          <a:srgbClr val="FFCC00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E7B900"/>
        </a:accent6>
        <a:hlink>
          <a:srgbClr val="2C9424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ckground_White With the color scheme 16">
        <a:dk1>
          <a:srgbClr val="FFFFFF"/>
        </a:dk1>
        <a:lt1>
          <a:srgbClr val="FFFFFF"/>
        </a:lt1>
        <a:dk2>
          <a:srgbClr val="FFFF00"/>
        </a:dk2>
        <a:lt2>
          <a:srgbClr val="757575"/>
        </a:lt2>
        <a:accent1>
          <a:srgbClr val="0066FF"/>
        </a:accent1>
        <a:accent2>
          <a:srgbClr val="FFCC00"/>
        </a:accent2>
        <a:accent3>
          <a:srgbClr val="FFFFFF"/>
        </a:accent3>
        <a:accent4>
          <a:srgbClr val="DADADA"/>
        </a:accent4>
        <a:accent5>
          <a:srgbClr val="AAB8FF"/>
        </a:accent5>
        <a:accent6>
          <a:srgbClr val="E7B900"/>
        </a:accent6>
        <a:hlink>
          <a:srgbClr val="2C9424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Plan marketing (Standard)">
  <a:themeElements>
    <a:clrScheme name="">
      <a:dk1>
        <a:srgbClr val="003399"/>
      </a:dk1>
      <a:lt1>
        <a:srgbClr val="FFFFFF"/>
      </a:lt1>
      <a:dk2>
        <a:srgbClr val="000099"/>
      </a:dk2>
      <a:lt2>
        <a:srgbClr val="AFB5D2"/>
      </a:lt2>
      <a:accent1>
        <a:srgbClr val="66CCFF"/>
      </a:accent1>
      <a:accent2>
        <a:srgbClr val="99FFCC"/>
      </a:accent2>
      <a:accent3>
        <a:srgbClr val="FFFFFF"/>
      </a:accent3>
      <a:accent4>
        <a:srgbClr val="002A82"/>
      </a:accent4>
      <a:accent5>
        <a:srgbClr val="B8E2FF"/>
      </a:accent5>
      <a:accent6>
        <a:srgbClr val="8AE7B9"/>
      </a:accent6>
      <a:hlink>
        <a:srgbClr val="FF6600"/>
      </a:hlink>
      <a:folHlink>
        <a:srgbClr val="CCCCFF"/>
      </a:folHlink>
    </a:clrScheme>
    <a:fontScheme name="Plan marketing (Standard)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lan marketing (Standard) 1">
        <a:dk1>
          <a:srgbClr val="336699"/>
        </a:dk1>
        <a:lt1>
          <a:srgbClr val="FFFFFF"/>
        </a:lt1>
        <a:dk2>
          <a:srgbClr val="0066FF"/>
        </a:dk2>
        <a:lt2>
          <a:srgbClr val="AFB5D2"/>
        </a:lt2>
        <a:accent1>
          <a:srgbClr val="66CCFF"/>
        </a:accent1>
        <a:accent2>
          <a:srgbClr val="99FFCC"/>
        </a:accent2>
        <a:accent3>
          <a:srgbClr val="FFFFFF"/>
        </a:accent3>
        <a:accent4>
          <a:srgbClr val="2A5682"/>
        </a:accent4>
        <a:accent5>
          <a:srgbClr val="B8E2FF"/>
        </a:accent5>
        <a:accent6>
          <a:srgbClr val="8AE7B9"/>
        </a:accent6>
        <a:hlink>
          <a:srgbClr val="FF99FF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 marketing (Standard) 2">
        <a:dk1>
          <a:srgbClr val="003366"/>
        </a:dk1>
        <a:lt1>
          <a:srgbClr val="CCECFF"/>
        </a:lt1>
        <a:dk2>
          <a:srgbClr val="4B3384"/>
        </a:dk2>
        <a:lt2>
          <a:srgbClr val="849CBB"/>
        </a:lt2>
        <a:accent1>
          <a:srgbClr val="90DBFF"/>
        </a:accent1>
        <a:accent2>
          <a:srgbClr val="99FFCC"/>
        </a:accent2>
        <a:accent3>
          <a:srgbClr val="E2F4FF"/>
        </a:accent3>
        <a:accent4>
          <a:srgbClr val="002A56"/>
        </a:accent4>
        <a:accent5>
          <a:srgbClr val="C6EAFF"/>
        </a:accent5>
        <a:accent6>
          <a:srgbClr val="8AE7B9"/>
        </a:accent6>
        <a:hlink>
          <a:srgbClr val="DFC0FF"/>
        </a:hlink>
        <a:folHlink>
          <a:srgbClr val="6DC5D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 marketing (Standard) 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2287</TotalTime>
  <Words>252</Words>
  <Application>Microsoft Office PowerPoint</Application>
  <PresentationFormat>Affichage à l'écran (4:3)</PresentationFormat>
  <Paragraphs>57</Paragraphs>
  <Slides>3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7</vt:i4>
      </vt:variant>
      <vt:variant>
        <vt:lpstr>Titres des diapositives</vt:lpstr>
      </vt:variant>
      <vt:variant>
        <vt:i4>3</vt:i4>
      </vt:variant>
    </vt:vector>
  </HeadingPairs>
  <TitlesOfParts>
    <vt:vector size="19" baseType="lpstr">
      <vt:lpstr>Arial</vt:lpstr>
      <vt:lpstr>Arial Black</vt:lpstr>
      <vt:lpstr>Calibri</vt:lpstr>
      <vt:lpstr>Symbol</vt:lpstr>
      <vt:lpstr>Times</vt:lpstr>
      <vt:lpstr>Times New Roman</vt:lpstr>
      <vt:lpstr>Verdana</vt:lpstr>
      <vt:lpstr>Wingdings</vt:lpstr>
      <vt:lpstr>Wingdings 2</vt:lpstr>
      <vt:lpstr>Modèle par défaut</vt:lpstr>
      <vt:lpstr>1_Conception personnalisée</vt:lpstr>
      <vt:lpstr>Conception personnalisée</vt:lpstr>
      <vt:lpstr>1_Blå dia</vt:lpstr>
      <vt:lpstr>2_Blå dia</vt:lpstr>
      <vt:lpstr>Background_White With the color scheme</vt:lpstr>
      <vt:lpstr>Plan marketing (Standard)</vt:lpstr>
      <vt:lpstr>Présentation PowerPoint</vt:lpstr>
      <vt:lpstr>Présentation PowerPoint</vt:lpstr>
      <vt:lpstr>Présentation PowerPoint</vt:lpstr>
    </vt:vector>
  </TitlesOfParts>
  <Company>UM1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EULAR EVIDENCE-BASED RECOMMENDATIONS FOR THE MANAGEMENT OF EARLY ARTHRITIS  Report of a task force of the European Standing Committee for International Clinical Studies Including Therapeutics (ESCISIT)</dc:title>
  <dc:creator>B. Tinland</dc:creator>
  <cp:lastModifiedBy>Nathalie Rincheval</cp:lastModifiedBy>
  <cp:revision>392</cp:revision>
  <dcterms:created xsi:type="dcterms:W3CDTF">2005-05-30T14:20:54Z</dcterms:created>
  <dcterms:modified xsi:type="dcterms:W3CDTF">2025-04-08T15:48:27Z</dcterms:modified>
</cp:coreProperties>
</file>